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handoutMasterIdLst>
    <p:handoutMasterId r:id="rId34"/>
  </p:handoutMasterIdLst>
  <p:sldIdLst>
    <p:sldId id="322" r:id="rId2"/>
    <p:sldId id="311" r:id="rId3"/>
    <p:sldId id="316" r:id="rId4"/>
    <p:sldId id="317" r:id="rId5"/>
    <p:sldId id="318" r:id="rId6"/>
    <p:sldId id="320" r:id="rId7"/>
    <p:sldId id="291" r:id="rId8"/>
    <p:sldId id="310" r:id="rId9"/>
    <p:sldId id="279" r:id="rId10"/>
    <p:sldId id="281" r:id="rId11"/>
    <p:sldId id="309" r:id="rId12"/>
    <p:sldId id="288" r:id="rId13"/>
    <p:sldId id="256" r:id="rId14"/>
    <p:sldId id="257" r:id="rId15"/>
    <p:sldId id="313" r:id="rId16"/>
    <p:sldId id="258" r:id="rId17"/>
    <p:sldId id="295" r:id="rId18"/>
    <p:sldId id="30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60" r:id="rId27"/>
    <p:sldId id="265" r:id="rId28"/>
    <p:sldId id="266" r:id="rId29"/>
    <p:sldId id="268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0860" autoAdjust="0"/>
  </p:normalViewPr>
  <p:slideViewPr>
    <p:cSldViewPr snapToGrid="0">
      <p:cViewPr>
        <p:scale>
          <a:sx n="60" d="100"/>
          <a:sy n="60" d="100"/>
        </p:scale>
        <p:origin x="-132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71.emf"/><Relationship Id="rId5" Type="http://schemas.openxmlformats.org/officeDocument/2006/relationships/image" Target="../media/image63.wmf"/><Relationship Id="rId10" Type="http://schemas.openxmlformats.org/officeDocument/2006/relationships/image" Target="../media/image70.emf"/><Relationship Id="rId4" Type="http://schemas.openxmlformats.org/officeDocument/2006/relationships/image" Target="../media/image62.wmf"/><Relationship Id="rId9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4" Type="http://schemas.openxmlformats.org/officeDocument/2006/relationships/image" Target="../media/image7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88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87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86.wmf"/><Relationship Id="rId5" Type="http://schemas.openxmlformats.org/officeDocument/2006/relationships/image" Target="../media/image63.wmf"/><Relationship Id="rId15" Type="http://schemas.openxmlformats.org/officeDocument/2006/relationships/image" Target="../media/image90.emf"/><Relationship Id="rId10" Type="http://schemas.openxmlformats.org/officeDocument/2006/relationships/image" Target="../media/image85.wmf"/><Relationship Id="rId4" Type="http://schemas.openxmlformats.org/officeDocument/2006/relationships/image" Target="../media/image62.wmf"/><Relationship Id="rId9" Type="http://schemas.openxmlformats.org/officeDocument/2006/relationships/image" Target="../media/image69.wmf"/><Relationship Id="rId14" Type="http://schemas.openxmlformats.org/officeDocument/2006/relationships/image" Target="../media/image8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4" Type="http://schemas.openxmlformats.org/officeDocument/2006/relationships/image" Target="../media/image9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18" Type="http://schemas.openxmlformats.org/officeDocument/2006/relationships/image" Target="../media/image112.wmf"/><Relationship Id="rId26" Type="http://schemas.openxmlformats.org/officeDocument/2006/relationships/image" Target="../media/image120.wmf"/><Relationship Id="rId39" Type="http://schemas.openxmlformats.org/officeDocument/2006/relationships/image" Target="../media/image133.wmf"/><Relationship Id="rId3" Type="http://schemas.openxmlformats.org/officeDocument/2006/relationships/image" Target="../media/image97.emf"/><Relationship Id="rId21" Type="http://schemas.openxmlformats.org/officeDocument/2006/relationships/image" Target="../media/image115.wmf"/><Relationship Id="rId34" Type="http://schemas.openxmlformats.org/officeDocument/2006/relationships/image" Target="../media/image128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5" Type="http://schemas.openxmlformats.org/officeDocument/2006/relationships/image" Target="../media/image119.wmf"/><Relationship Id="rId33" Type="http://schemas.openxmlformats.org/officeDocument/2006/relationships/image" Target="../media/image127.wmf"/><Relationship Id="rId38" Type="http://schemas.openxmlformats.org/officeDocument/2006/relationships/image" Target="../media/image132.wmf"/><Relationship Id="rId2" Type="http://schemas.openxmlformats.org/officeDocument/2006/relationships/image" Target="../media/image96.emf"/><Relationship Id="rId16" Type="http://schemas.openxmlformats.org/officeDocument/2006/relationships/image" Target="../media/image110.wmf"/><Relationship Id="rId20" Type="http://schemas.openxmlformats.org/officeDocument/2006/relationships/image" Target="../media/image114.wmf"/><Relationship Id="rId29" Type="http://schemas.openxmlformats.org/officeDocument/2006/relationships/image" Target="../media/image123.wmf"/><Relationship Id="rId41" Type="http://schemas.openxmlformats.org/officeDocument/2006/relationships/image" Target="../media/image135.emf"/><Relationship Id="rId1" Type="http://schemas.openxmlformats.org/officeDocument/2006/relationships/image" Target="../media/image95.e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24" Type="http://schemas.openxmlformats.org/officeDocument/2006/relationships/image" Target="../media/image118.wmf"/><Relationship Id="rId32" Type="http://schemas.openxmlformats.org/officeDocument/2006/relationships/image" Target="../media/image126.wmf"/><Relationship Id="rId37" Type="http://schemas.openxmlformats.org/officeDocument/2006/relationships/image" Target="../media/image131.wmf"/><Relationship Id="rId40" Type="http://schemas.openxmlformats.org/officeDocument/2006/relationships/image" Target="../media/image134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23" Type="http://schemas.openxmlformats.org/officeDocument/2006/relationships/image" Target="../media/image117.wmf"/><Relationship Id="rId28" Type="http://schemas.openxmlformats.org/officeDocument/2006/relationships/image" Target="../media/image122.wmf"/><Relationship Id="rId36" Type="http://schemas.openxmlformats.org/officeDocument/2006/relationships/image" Target="../media/image130.wmf"/><Relationship Id="rId10" Type="http://schemas.openxmlformats.org/officeDocument/2006/relationships/image" Target="../media/image104.wmf"/><Relationship Id="rId19" Type="http://schemas.openxmlformats.org/officeDocument/2006/relationships/image" Target="../media/image113.wmf"/><Relationship Id="rId31" Type="http://schemas.openxmlformats.org/officeDocument/2006/relationships/image" Target="../media/image125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Relationship Id="rId22" Type="http://schemas.openxmlformats.org/officeDocument/2006/relationships/image" Target="../media/image116.wmf"/><Relationship Id="rId27" Type="http://schemas.openxmlformats.org/officeDocument/2006/relationships/image" Target="../media/image121.wmf"/><Relationship Id="rId30" Type="http://schemas.openxmlformats.org/officeDocument/2006/relationships/image" Target="../media/image124.wmf"/><Relationship Id="rId35" Type="http://schemas.openxmlformats.org/officeDocument/2006/relationships/image" Target="../media/image1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Relationship Id="rId4" Type="http://schemas.openxmlformats.org/officeDocument/2006/relationships/image" Target="../media/image1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16.wmf"/><Relationship Id="rId10" Type="http://schemas.openxmlformats.org/officeDocument/2006/relationships/image" Target="../media/image31.wmf"/><Relationship Id="rId4" Type="http://schemas.openxmlformats.org/officeDocument/2006/relationships/image" Target="../media/image26.emf"/><Relationship Id="rId9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7.emf"/><Relationship Id="rId3" Type="http://schemas.openxmlformats.org/officeDocument/2006/relationships/image" Target="../media/image39.emf"/><Relationship Id="rId7" Type="http://schemas.openxmlformats.org/officeDocument/2006/relationships/image" Target="../media/image16.wmf"/><Relationship Id="rId12" Type="http://schemas.openxmlformats.org/officeDocument/2006/relationships/image" Target="../media/image46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11" Type="http://schemas.openxmlformats.org/officeDocument/2006/relationships/image" Target="../media/image45.emf"/><Relationship Id="rId5" Type="http://schemas.openxmlformats.org/officeDocument/2006/relationships/image" Target="../media/image41.emf"/><Relationship Id="rId10" Type="http://schemas.openxmlformats.org/officeDocument/2006/relationships/image" Target="../media/image44.emf"/><Relationship Id="rId4" Type="http://schemas.openxmlformats.org/officeDocument/2006/relationships/image" Target="../media/image40.emf"/><Relationship Id="rId9" Type="http://schemas.openxmlformats.org/officeDocument/2006/relationships/image" Target="../media/image28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e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emf"/><Relationship Id="rId9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1E78-49EC-2A42-A399-6970C39F0346}" type="datetimeFigureOut">
              <a:rPr lang="en-US" smtClean="0"/>
              <a:pPr/>
              <a:t>10/05/2013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A0F1-F9B3-C94D-8B2F-A904DC2EA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13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FA2431-F520-47C3-AD71-9E25A45B2340}" type="datetimeFigureOut">
              <a:rPr lang="en-US"/>
              <a:pPr>
                <a:defRPr/>
              </a:pPr>
              <a:t>10/05/2013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4C0232-9F95-4005-8224-3C6E0E73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7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sotropy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nisotropy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A47F-66B0-4AA6-8FED-13659D230B9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F56B97-448C-4E31-841E-7406B294A11A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698BB-7828-4B46-BCC8-42B56DF6B05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1D5573-E079-44D8-8F1B-B0CB349498A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3E8ED-E1E3-4C82-A2D2-BEFBD628F70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4E5D7-42FC-4142-95A7-43E566813F4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types of convertible layers; For Type 2, if the head drops below the layer top, specific yield is used rather than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storativity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transmissivity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assumed to be constant. For Type 3, both storage type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transmissivity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assumed to change if the head drops below the layer top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08D80-515A-483A-9106-163F5982E49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7C641-601B-4CDD-9EFC-4862409A127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 advantage of explicit finite difference methods is that they are relatively simple and computationally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0232-9F95-4005-8224-3C6E0E7313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7C641-601B-4CDD-9EFC-4862409A127C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7C641-601B-4CDD-9EFC-4862409A127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A47F-66B0-4AA6-8FED-13659D230B9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0232-9F95-4005-8224-3C6E0E7313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0232-9F95-4005-8224-3C6E0E7313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7C641-601B-4CDD-9EFC-4862409A127C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advantage of implicit finite difference methods is that there are no restrictions on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timestep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good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want to simulate geological processes at high spatial resolution. Taking large time steps, however,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an inaccurate solution. Therefore it is always wise to check the results by decreasing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timestep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doesn’t change anymore (this is called converge check).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0232-9F95-4005-8224-3C6E0E7313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7C641-601B-4CDD-9EFC-4862409A127C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11F6D8-C31D-4301-96FC-59964010FA9C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 </a:t>
            </a:r>
            <a:r>
              <a:rPr lang="en-US" dirty="0" smtClean="0">
                <a:hlinkClick r:id="rId3" action="ppaction://hlinkfile" tooltip="Isotropy"/>
              </a:rPr>
              <a:t>isotropic</a:t>
            </a:r>
            <a:r>
              <a:rPr lang="en-US" dirty="0" smtClean="0"/>
              <a:t> aquifers or aquifer layers the hydraulic conductivity (K) is equal for flow in all directions, while in </a:t>
            </a:r>
            <a:r>
              <a:rPr lang="en-US" dirty="0" smtClean="0">
                <a:hlinkClick r:id="rId4" action="ppaction://hlinkfile" tooltip="Anisotropy"/>
              </a:rPr>
              <a:t>anisotropic</a:t>
            </a:r>
            <a:r>
              <a:rPr lang="en-US" dirty="0" smtClean="0"/>
              <a:t> conditions it differs, notably in horizontal (</a:t>
            </a:r>
            <a:r>
              <a:rPr lang="en-US" dirty="0" err="1" smtClean="0"/>
              <a:t>Kh</a:t>
            </a:r>
            <a:r>
              <a:rPr lang="en-US" dirty="0" smtClean="0"/>
              <a:t>) and vertical (</a:t>
            </a:r>
            <a:r>
              <a:rPr lang="en-US" dirty="0" err="1" smtClean="0"/>
              <a:t>Kv</a:t>
            </a:r>
            <a:r>
              <a:rPr lang="en-US" dirty="0" smtClean="0"/>
              <a:t>) sense.</a:t>
            </a:r>
            <a:br>
              <a:rPr lang="en-US" dirty="0" smtClean="0"/>
            </a:br>
            <a:r>
              <a:rPr lang="en-US" dirty="0" smtClean="0"/>
              <a:t>Semi-confined aquifers with one or more </a:t>
            </a:r>
            <a:r>
              <a:rPr lang="en-US" dirty="0" err="1" smtClean="0"/>
              <a:t>aquitards</a:t>
            </a:r>
            <a:r>
              <a:rPr lang="en-US" dirty="0" smtClean="0"/>
              <a:t> work as an anisotropic system, even when the separate layers are isotropic, because the compound </a:t>
            </a:r>
            <a:r>
              <a:rPr lang="en-US" dirty="0" err="1" smtClean="0"/>
              <a:t>Kh</a:t>
            </a:r>
            <a:r>
              <a:rPr lang="en-US" dirty="0" smtClean="0"/>
              <a:t> and </a:t>
            </a:r>
            <a:r>
              <a:rPr lang="en-US" dirty="0" err="1" smtClean="0"/>
              <a:t>Kv</a:t>
            </a:r>
            <a:r>
              <a:rPr lang="en-US" dirty="0" smtClean="0"/>
              <a:t> values are different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7F29B7-6562-4557-AC4D-E832C52DF9BB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C9C3A-CF90-40BD-AEAA-B33C1F87227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1228B-8D48-46DE-A87B-94B6C7C45946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7831A-5E9A-4862-B090-49C247FA62B6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A47F-66B0-4AA6-8FED-13659D230B9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7DE6A-2508-4AA5-B50E-3255F629CDD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A47F-66B0-4AA6-8FED-13659D230B9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A47F-66B0-4AA6-8FED-13659D230B9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C0B52-49D1-416A-873F-E5E72BB6C324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C0B52-49D1-416A-873F-E5E72BB6C324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6F7EBD-322D-4217-9571-2B73D618645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F56B97-448C-4E31-841E-7406B294A11A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D5BEF-C06F-487B-8641-DA9502463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B31F2-6643-4C49-AF31-6793F911C8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256B8-EBCE-4290-85CF-65549B275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B9FAF-496B-4824-9067-74F1E2234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7E11F-75B0-4042-A5D9-B5514071AB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B9B97-64E7-4AC9-ADD9-D7EF54251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56255-B33C-4A86-AD55-A13C574946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505C1-D3A0-4921-9298-26E4B4281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FCFE1-316C-4B5F-BF3D-404132699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0EBA4-3982-4286-988E-00BB4BC3F3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78E00-863B-4B71-9A5A-B70C7D551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62141D-B39B-473A-ABDB-46D642DB4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83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8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8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5.bin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8.bin"/><Relationship Id="rId39" Type="http://schemas.openxmlformats.org/officeDocument/2006/relationships/oleObject" Target="../embeddings/oleObject141.bin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123.bin"/><Relationship Id="rId34" Type="http://schemas.openxmlformats.org/officeDocument/2006/relationships/oleObject" Target="../embeddings/oleObject136.bin"/><Relationship Id="rId42" Type="http://schemas.openxmlformats.org/officeDocument/2006/relationships/oleObject" Target="../embeddings/oleObject144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7.bin"/><Relationship Id="rId33" Type="http://schemas.openxmlformats.org/officeDocument/2006/relationships/oleObject" Target="../embeddings/oleObject135.bin"/><Relationship Id="rId38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2.bin"/><Relationship Id="rId29" Type="http://schemas.openxmlformats.org/officeDocument/2006/relationships/oleObject" Target="../embeddings/oleObject131.bin"/><Relationship Id="rId41" Type="http://schemas.openxmlformats.org/officeDocument/2006/relationships/oleObject" Target="../embeddings/oleObject14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3.bin"/><Relationship Id="rId24" Type="http://schemas.openxmlformats.org/officeDocument/2006/relationships/oleObject" Target="../embeddings/oleObject126.bin"/><Relationship Id="rId32" Type="http://schemas.openxmlformats.org/officeDocument/2006/relationships/oleObject" Target="../embeddings/oleObject134.bin"/><Relationship Id="rId37" Type="http://schemas.openxmlformats.org/officeDocument/2006/relationships/oleObject" Target="../embeddings/oleObject139.bin"/><Relationship Id="rId40" Type="http://schemas.openxmlformats.org/officeDocument/2006/relationships/oleObject" Target="../embeddings/oleObject142.bin"/><Relationship Id="rId45" Type="http://schemas.openxmlformats.org/officeDocument/2006/relationships/oleObject" Target="../embeddings/oleObject147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5.bin"/><Relationship Id="rId28" Type="http://schemas.openxmlformats.org/officeDocument/2006/relationships/oleObject" Target="../embeddings/oleObject130.bin"/><Relationship Id="rId36" Type="http://schemas.openxmlformats.org/officeDocument/2006/relationships/oleObject" Target="../embeddings/oleObject138.bin"/><Relationship Id="rId10" Type="http://schemas.openxmlformats.org/officeDocument/2006/relationships/oleObject" Target="../embeddings/oleObject112.bin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33.bin"/><Relationship Id="rId44" Type="http://schemas.openxmlformats.org/officeDocument/2006/relationships/oleObject" Target="../embeddings/oleObject146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4.bin"/><Relationship Id="rId27" Type="http://schemas.openxmlformats.org/officeDocument/2006/relationships/oleObject" Target="../embeddings/oleObject129.bin"/><Relationship Id="rId30" Type="http://schemas.openxmlformats.org/officeDocument/2006/relationships/oleObject" Target="../embeddings/oleObject132.bin"/><Relationship Id="rId35" Type="http://schemas.openxmlformats.org/officeDocument/2006/relationships/oleObject" Target="../embeddings/oleObject137.bin"/><Relationship Id="rId43" Type="http://schemas.openxmlformats.org/officeDocument/2006/relationships/oleObject" Target="../embeddings/oleObject1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nrp/gwsoftware/modflow.html" TargetMode="External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u.ethz.ch/publications/software/pmwin/index_EN" TargetMode="External"/><Relationship Id="rId5" Type="http://schemas.openxmlformats.org/officeDocument/2006/relationships/hyperlink" Target="http://www.ems-i.com/" TargetMode="External"/><Relationship Id="rId4" Type="http://schemas.openxmlformats.org/officeDocument/2006/relationships/hyperlink" Target="http://www.groundwater-vistas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90" y="5202636"/>
            <a:ext cx="6400800" cy="1466194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Eusebio </a:t>
            </a:r>
            <a:r>
              <a:rPr lang="en-US" sz="2000" dirty="0" smtClean="0"/>
              <a:t>Ingol Blanco, </a:t>
            </a:r>
            <a:r>
              <a:rPr lang="en-US" sz="2000" dirty="0" err="1" smtClean="0"/>
              <a:t>Ph.D</a:t>
            </a:r>
            <a:endParaRPr lang="en-US" sz="2000" dirty="0" smtClean="0"/>
          </a:p>
          <a:p>
            <a:r>
              <a:rPr lang="en-US" sz="2000" dirty="0" smtClean="0"/>
              <a:t>From </a:t>
            </a:r>
            <a:r>
              <a:rPr lang="en-US" sz="2000" dirty="0" err="1" smtClean="0"/>
              <a:t>Daene</a:t>
            </a:r>
            <a:r>
              <a:rPr lang="en-US" sz="2000" dirty="0" smtClean="0"/>
              <a:t> </a:t>
            </a:r>
            <a:r>
              <a:rPr lang="en-US" sz="2000" dirty="0" smtClean="0"/>
              <a:t>McKinney, </a:t>
            </a:r>
            <a:r>
              <a:rPr lang="en-US" sz="2000" dirty="0" err="1" smtClean="0"/>
              <a:t>Ph.D</a:t>
            </a:r>
            <a:r>
              <a:rPr lang="en-US" sz="2000" dirty="0" smtClean="0"/>
              <a:t>, UT Texas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111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 Nacional</a:t>
            </a:r>
            <a:r>
              <a:rPr kumimoji="0" lang="es-PE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Agraria La Molina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baseline="0" dirty="0" smtClean="0">
                <a:latin typeface="+mj-lt"/>
                <a:ea typeface="+mj-ea"/>
                <a:cs typeface="+mj-cs"/>
              </a:rPr>
              <a:t>Facultad</a:t>
            </a:r>
            <a:r>
              <a:rPr lang="es-PE" sz="2800" b="1" dirty="0" smtClean="0">
                <a:latin typeface="+mj-lt"/>
                <a:ea typeface="+mj-ea"/>
                <a:cs typeface="+mj-cs"/>
              </a:rPr>
              <a:t> de Ingeniería Agrícola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</a:t>
            </a:r>
            <a:r>
              <a:rPr kumimoji="0" lang="es-PE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Maestría en Ingeniería de Recursos Hídricos</a:t>
            </a:r>
            <a:endParaRPr kumimoji="0" lang="es-PE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0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75" y="0"/>
            <a:ext cx="61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85800" y="22470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Una Introducción al Método de Diferencias Finitas en la Modelación de Aguas Subterráneas</a:t>
            </a:r>
            <a:endParaRPr kumimoji="0" lang="es-PE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Primera</a:t>
            </a:r>
            <a:r>
              <a:rPr lang="en-US" b="1" dirty="0" smtClean="0"/>
              <a:t> </a:t>
            </a:r>
            <a:r>
              <a:rPr lang="en-US" b="1" dirty="0" err="1" smtClean="0"/>
              <a:t>Derivada</a:t>
            </a:r>
            <a:r>
              <a:rPr lang="en-US" b="1" dirty="0" smtClean="0"/>
              <a:t>- </a:t>
            </a:r>
            <a:r>
              <a:rPr lang="en-US" b="1" dirty="0" err="1" smtClean="0"/>
              <a:t>Hacia</a:t>
            </a:r>
            <a:r>
              <a:rPr lang="en-US" b="1" dirty="0" smtClean="0"/>
              <a:t> </a:t>
            </a:r>
            <a:r>
              <a:rPr lang="en-US" b="1" dirty="0" err="1" smtClean="0"/>
              <a:t>Adelante</a:t>
            </a:r>
            <a:r>
              <a:rPr lang="en-US" b="1" dirty="0" smtClean="0"/>
              <a:t> 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8064500" cy="4830763"/>
          </a:xfrm>
        </p:spPr>
        <p:txBody>
          <a:bodyPr>
            <a:normAutofit/>
          </a:bodyPr>
          <a:lstStyle/>
          <a:p>
            <a:r>
              <a:rPr lang="es-PE" sz="2400" dirty="0" smtClean="0"/>
              <a:t>Considerar una expansión en series de Taylor hacia adelante de una función </a:t>
            </a:r>
            <a:r>
              <a:rPr lang="es-PE" sz="2400" i="1" dirty="0" smtClean="0"/>
              <a:t>h</a:t>
            </a:r>
            <a:r>
              <a:rPr lang="es-PE" sz="2400" dirty="0" smtClean="0"/>
              <a:t>(</a:t>
            </a:r>
            <a:r>
              <a:rPr lang="es-PE" sz="2400" i="1" dirty="0" smtClean="0"/>
              <a:t>x</a:t>
            </a:r>
            <a:r>
              <a:rPr lang="es-PE" sz="2400" dirty="0" smtClean="0"/>
              <a:t>) cerca al punto x</a:t>
            </a:r>
          </a:p>
          <a:p>
            <a:endParaRPr lang="es-PE" sz="2400" dirty="0" smtClean="0"/>
          </a:p>
          <a:p>
            <a:endParaRPr lang="es-PE" sz="2400" dirty="0" smtClean="0"/>
          </a:p>
          <a:p>
            <a:pPr>
              <a:buNone/>
            </a:pPr>
            <a:endParaRPr lang="es-PE" sz="2400" dirty="0" smtClean="0"/>
          </a:p>
          <a:p>
            <a:r>
              <a:rPr lang="es-PE" sz="2400" dirty="0" smtClean="0"/>
              <a:t>Resolver para 1</a:t>
            </a:r>
            <a:r>
              <a:rPr lang="es-PE" sz="2400" baseline="30000" dirty="0" smtClean="0"/>
              <a:t>st</a:t>
            </a:r>
            <a:r>
              <a:rPr lang="es-PE" sz="2400" dirty="0" smtClean="0"/>
              <a:t> derivada 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09800" y="2198688"/>
          <a:ext cx="4402138" cy="665162"/>
        </p:xfrm>
        <a:graphic>
          <a:graphicData uri="http://schemas.openxmlformats.org/presentationml/2006/ole">
            <p:oleObj spid="_x0000_s6174" name="Equation" r:id="rId4" imgW="4397400" imgH="64908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455738" y="4044950"/>
          <a:ext cx="2827337" cy="585788"/>
        </p:xfrm>
        <a:graphic>
          <a:graphicData uri="http://schemas.openxmlformats.org/presentationml/2006/ole">
            <p:oleObj spid="_x0000_s6175" name="Equation" r:id="rId5" imgW="2815920" imgH="576000" progId="Equation.3">
              <p:embed/>
            </p:oleObj>
          </a:graphicData>
        </a:graphic>
      </p:graphicFrame>
      <p:grpSp>
        <p:nvGrpSpPr>
          <p:cNvPr id="6165" name="Group 88"/>
          <p:cNvGrpSpPr>
            <a:grpSpLocks/>
          </p:cNvGrpSpPr>
          <p:nvPr/>
        </p:nvGrpSpPr>
        <p:grpSpPr bwMode="auto">
          <a:xfrm>
            <a:off x="5100639" y="3313113"/>
            <a:ext cx="3608387" cy="1939925"/>
            <a:chOff x="5062053" y="3039268"/>
            <a:chExt cx="3608779" cy="1940862"/>
          </a:xfrm>
        </p:grpSpPr>
        <p:sp>
          <p:nvSpPr>
            <p:cNvPr id="6166" name="Line 7"/>
            <p:cNvSpPr>
              <a:spLocks noChangeShapeType="1"/>
            </p:cNvSpPr>
            <p:nvPr/>
          </p:nvSpPr>
          <p:spPr bwMode="auto">
            <a:xfrm flipH="1">
              <a:off x="7062129" y="3833446"/>
              <a:ext cx="1278839" cy="372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4591774" y="3914403"/>
              <a:ext cx="175185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466909" y="4791126"/>
              <a:ext cx="3078498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2" idx="4"/>
            </p:cNvCxnSpPr>
            <p:nvPr/>
          </p:nvCxnSpPr>
          <p:spPr>
            <a:xfrm rot="5400000">
              <a:off x="5343705" y="4363091"/>
              <a:ext cx="851311" cy="174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1" idx="4"/>
            </p:cNvCxnSpPr>
            <p:nvPr/>
          </p:nvCxnSpPr>
          <p:spPr>
            <a:xfrm rot="5400000">
              <a:off x="7891905" y="4328147"/>
              <a:ext cx="92437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759041" y="4454413"/>
              <a:ext cx="1292365" cy="31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5622501" y="3706340"/>
              <a:ext cx="2916555" cy="517775"/>
            </a:xfrm>
            <a:custGeom>
              <a:avLst/>
              <a:gdLst>
                <a:gd name="connsiteX0" fmla="*/ 0 w 2538046"/>
                <a:gd name="connsiteY0" fmla="*/ 82061 h 381977"/>
                <a:gd name="connsiteX1" fmla="*/ 392723 w 2538046"/>
                <a:gd name="connsiteY1" fmla="*/ 257907 h 381977"/>
                <a:gd name="connsiteX2" fmla="*/ 773723 w 2538046"/>
                <a:gd name="connsiteY2" fmla="*/ 334107 h 381977"/>
                <a:gd name="connsiteX3" fmla="*/ 1178169 w 2538046"/>
                <a:gd name="connsiteY3" fmla="*/ 381000 h 381977"/>
                <a:gd name="connsiteX4" fmla="*/ 1676400 w 2538046"/>
                <a:gd name="connsiteY4" fmla="*/ 339969 h 381977"/>
                <a:gd name="connsiteX5" fmla="*/ 2186353 w 2538046"/>
                <a:gd name="connsiteY5" fmla="*/ 193431 h 381977"/>
                <a:gd name="connsiteX6" fmla="*/ 2397369 w 2538046"/>
                <a:gd name="connsiteY6" fmla="*/ 82061 h 381977"/>
                <a:gd name="connsiteX7" fmla="*/ 2538046 w 2538046"/>
                <a:gd name="connsiteY7" fmla="*/ 0 h 38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046" h="381977">
                  <a:moveTo>
                    <a:pt x="0" y="82061"/>
                  </a:moveTo>
                  <a:cubicBezTo>
                    <a:pt x="131884" y="148980"/>
                    <a:pt x="263769" y="215899"/>
                    <a:pt x="392723" y="257907"/>
                  </a:cubicBezTo>
                  <a:cubicBezTo>
                    <a:pt x="521677" y="299915"/>
                    <a:pt x="642815" y="313592"/>
                    <a:pt x="773723" y="334107"/>
                  </a:cubicBezTo>
                  <a:cubicBezTo>
                    <a:pt x="904631" y="354622"/>
                    <a:pt x="1027723" y="380023"/>
                    <a:pt x="1178169" y="381000"/>
                  </a:cubicBezTo>
                  <a:cubicBezTo>
                    <a:pt x="1328615" y="381977"/>
                    <a:pt x="1508369" y="371230"/>
                    <a:pt x="1676400" y="339969"/>
                  </a:cubicBezTo>
                  <a:cubicBezTo>
                    <a:pt x="1844431" y="308708"/>
                    <a:pt x="2066192" y="236416"/>
                    <a:pt x="2186353" y="193431"/>
                  </a:cubicBezTo>
                  <a:cubicBezTo>
                    <a:pt x="2306515" y="150446"/>
                    <a:pt x="2338754" y="114299"/>
                    <a:pt x="2397369" y="82061"/>
                  </a:cubicBezTo>
                  <a:cubicBezTo>
                    <a:pt x="2455984" y="49823"/>
                    <a:pt x="2497015" y="24911"/>
                    <a:pt x="2538046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7751569" y="3626927"/>
            <a:ext cx="676348" cy="177886"/>
          </p:xfrm>
          <a:graphic>
            <a:graphicData uri="http://schemas.openxmlformats.org/presentationml/2006/ole">
              <p:oleObj spid="_x0000_s6176" name="Equation" r:id="rId6" imgW="950760" imgH="237600" progId="Equation.3">
                <p:embed/>
              </p:oleObj>
            </a:graphicData>
          </a:graphic>
        </p:graphicFrame>
        <p:graphicFrame>
          <p:nvGraphicFramePr>
            <p:cNvPr id="6152" name="Object 17"/>
            <p:cNvGraphicFramePr>
              <a:graphicFrameLocks noChangeAspect="1"/>
            </p:cNvGraphicFramePr>
            <p:nvPr/>
          </p:nvGraphicFramePr>
          <p:xfrm>
            <a:off x="5062053" y="3067857"/>
            <a:ext cx="322297" cy="176297"/>
          </p:xfrm>
          <a:graphic>
            <a:graphicData uri="http://schemas.openxmlformats.org/presentationml/2006/ole">
              <p:oleObj spid="_x0000_s6177" name="Equation" r:id="rId7" imgW="456840" imgH="237600" progId="Equation.3">
                <p:embed/>
              </p:oleObj>
            </a:graphicData>
          </a:graphic>
        </p:graphicFrame>
        <p:graphicFrame>
          <p:nvGraphicFramePr>
            <p:cNvPr id="6153" name="Object 18"/>
            <p:cNvGraphicFramePr>
              <a:graphicFrameLocks noChangeAspect="1"/>
            </p:cNvGraphicFramePr>
            <p:nvPr/>
          </p:nvGraphicFramePr>
          <p:xfrm>
            <a:off x="8542244" y="4636764"/>
            <a:ext cx="128588" cy="128588"/>
          </p:xfrm>
          <a:graphic>
            <a:graphicData uri="http://schemas.openxmlformats.org/presentationml/2006/ole">
              <p:oleObj spid="_x0000_s6178" name="Equation" r:id="rId8" imgW="177495" imgH="177495" progId="Equation.3">
                <p:embed/>
              </p:oleObj>
            </a:graphicData>
          </a:graphic>
        </p:graphicFrame>
        <p:graphicFrame>
          <p:nvGraphicFramePr>
            <p:cNvPr id="6154" name="Object 19"/>
            <p:cNvGraphicFramePr>
              <a:graphicFrameLocks noChangeAspect="1"/>
            </p:cNvGraphicFramePr>
            <p:nvPr/>
          </p:nvGraphicFramePr>
          <p:xfrm>
            <a:off x="8089744" y="4807009"/>
            <a:ext cx="493767" cy="173121"/>
          </p:xfrm>
          <a:graphic>
            <a:graphicData uri="http://schemas.openxmlformats.org/presentationml/2006/ole">
              <p:oleObj spid="_x0000_s6179" name="Equation" r:id="rId9" imgW="685662" imgH="241415" progId="Equation.3">
                <p:embed/>
              </p:oleObj>
            </a:graphicData>
          </a:graphic>
        </p:graphicFrame>
        <p:graphicFrame>
          <p:nvGraphicFramePr>
            <p:cNvPr id="6155" name="Object 20"/>
            <p:cNvGraphicFramePr>
              <a:graphicFrameLocks noChangeAspect="1"/>
            </p:cNvGraphicFramePr>
            <p:nvPr/>
          </p:nvGraphicFramePr>
          <p:xfrm>
            <a:off x="6332191" y="4322588"/>
            <a:ext cx="230212" cy="174709"/>
          </p:xfrm>
          <a:graphic>
            <a:graphicData uri="http://schemas.openxmlformats.org/presentationml/2006/ole">
              <p:oleObj spid="_x0000_s6180" name="Equation" r:id="rId10" imgW="317095" imgH="241124" progId="Equation.3">
                <p:embed/>
              </p:oleObj>
            </a:graphicData>
          </a:graphic>
        </p:graphicFrame>
        <p:graphicFrame>
          <p:nvGraphicFramePr>
            <p:cNvPr id="6156" name="Object 21"/>
            <p:cNvGraphicFramePr>
              <a:graphicFrameLocks noChangeAspect="1"/>
            </p:cNvGraphicFramePr>
            <p:nvPr/>
          </p:nvGraphicFramePr>
          <p:xfrm>
            <a:off x="7095860" y="3958874"/>
            <a:ext cx="322298" cy="176298"/>
          </p:xfrm>
          <a:graphic>
            <a:graphicData uri="http://schemas.openxmlformats.org/presentationml/2006/ole">
              <p:oleObj spid="_x0000_s6181" name="Equation" r:id="rId11" imgW="456840" imgH="237600" progId="Equation.3">
                <p:embed/>
              </p:oleObj>
            </a:graphicData>
          </a:graphic>
        </p:graphicFrame>
        <p:graphicFrame>
          <p:nvGraphicFramePr>
            <p:cNvPr id="6157" name="Object 22"/>
            <p:cNvGraphicFramePr>
              <a:graphicFrameLocks noChangeAspect="1"/>
            </p:cNvGraphicFramePr>
            <p:nvPr/>
          </p:nvGraphicFramePr>
          <p:xfrm>
            <a:off x="6980317" y="4820541"/>
            <a:ext cx="128588" cy="128588"/>
          </p:xfrm>
          <a:graphic>
            <a:graphicData uri="http://schemas.openxmlformats.org/presentationml/2006/ole">
              <p:oleObj spid="_x0000_s6182" name="Equation" r:id="rId12" imgW="177495" imgH="177495" progId="Equation.3">
                <p:embed/>
              </p:oleObj>
            </a:graphicData>
          </a:graphic>
        </p:graphicFrame>
        <p:sp>
          <p:nvSpPr>
            <p:cNvPr id="81" name="Oval 80"/>
            <p:cNvSpPr/>
            <p:nvPr/>
          </p:nvSpPr>
          <p:spPr>
            <a:xfrm>
              <a:off x="8319957" y="3820695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5743164" y="3900109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029179" y="4182820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6775047" y="4502064"/>
              <a:ext cx="559070" cy="158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8" name="Object 23"/>
            <p:cNvGraphicFramePr>
              <a:graphicFrameLocks noChangeAspect="1"/>
            </p:cNvGraphicFramePr>
            <p:nvPr/>
          </p:nvGraphicFramePr>
          <p:xfrm>
            <a:off x="5563756" y="3623750"/>
            <a:ext cx="674760" cy="177886"/>
          </p:xfrm>
          <a:graphic>
            <a:graphicData uri="http://schemas.openxmlformats.org/presentationml/2006/ole">
              <p:oleObj spid="_x0000_s6183" name="Equation" r:id="rId13" imgW="950760" imgH="237600" progId="Equation.3">
                <p:embed/>
              </p:oleObj>
            </a:graphicData>
          </a:graphic>
        </p:graphicFrame>
        <p:graphicFrame>
          <p:nvGraphicFramePr>
            <p:cNvPr id="6159" name="Object 10"/>
            <p:cNvGraphicFramePr>
              <a:graphicFrameLocks noChangeAspect="1"/>
            </p:cNvGraphicFramePr>
            <p:nvPr/>
          </p:nvGraphicFramePr>
          <p:xfrm>
            <a:off x="5562169" y="4802244"/>
            <a:ext cx="493767" cy="173120"/>
          </p:xfrm>
          <a:graphic>
            <a:graphicData uri="http://schemas.openxmlformats.org/presentationml/2006/ole">
              <p:oleObj spid="_x0000_s6184" name="Equation" r:id="rId14" imgW="685662" imgH="241415" progId="Equation.3">
                <p:embed/>
              </p:oleObj>
            </a:graphicData>
          </a:graphic>
        </p:graphicFrame>
        <p:cxnSp>
          <p:nvCxnSpPr>
            <p:cNvPr id="87" name="Straight Arrow Connector 86"/>
            <p:cNvCxnSpPr/>
            <p:nvPr/>
          </p:nvCxnSpPr>
          <p:spPr>
            <a:xfrm flipV="1">
              <a:off x="7045055" y="4457590"/>
              <a:ext cx="1292365" cy="31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60" name="Object 11"/>
            <p:cNvGraphicFramePr>
              <a:graphicFrameLocks noChangeAspect="1"/>
            </p:cNvGraphicFramePr>
            <p:nvPr/>
          </p:nvGraphicFramePr>
          <p:xfrm>
            <a:off x="7607091" y="4367059"/>
            <a:ext cx="228625" cy="174709"/>
          </p:xfrm>
          <a:graphic>
            <a:graphicData uri="http://schemas.openxmlformats.org/presentationml/2006/ole">
              <p:oleObj spid="_x0000_s6185" name="Equation" r:id="rId15" imgW="317095" imgH="241124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Primera</a:t>
            </a:r>
            <a:r>
              <a:rPr lang="en-US" b="1" dirty="0" smtClean="0"/>
              <a:t> </a:t>
            </a:r>
            <a:r>
              <a:rPr lang="en-US" b="1" dirty="0" err="1" smtClean="0"/>
              <a:t>Derivada</a:t>
            </a:r>
            <a:r>
              <a:rPr lang="en-US" b="1" dirty="0" smtClean="0"/>
              <a:t>- </a:t>
            </a:r>
            <a:r>
              <a:rPr lang="en-US" b="1" dirty="0" err="1" smtClean="0"/>
              <a:t>Hacia</a:t>
            </a:r>
            <a:r>
              <a:rPr lang="en-US" b="1" dirty="0" smtClean="0"/>
              <a:t> </a:t>
            </a:r>
            <a:r>
              <a:rPr lang="en-US" b="1" dirty="0" err="1" smtClean="0"/>
              <a:t>Atras</a:t>
            </a:r>
            <a:r>
              <a:rPr lang="en-US" b="1" dirty="0" smtClean="0"/>
              <a:t> 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8064500" cy="4830763"/>
          </a:xfrm>
        </p:spPr>
        <p:txBody>
          <a:bodyPr>
            <a:normAutofit/>
          </a:bodyPr>
          <a:lstStyle/>
          <a:p>
            <a:r>
              <a:rPr lang="es-PE" sz="2400" dirty="0" smtClean="0"/>
              <a:t>Considerar una expansión en series de Taylor hacia </a:t>
            </a:r>
            <a:r>
              <a:rPr lang="es-PE" sz="2400" dirty="0" err="1" smtClean="0"/>
              <a:t>atras</a:t>
            </a:r>
            <a:r>
              <a:rPr lang="es-PE" sz="2400" dirty="0" smtClean="0"/>
              <a:t> de una función </a:t>
            </a:r>
            <a:r>
              <a:rPr lang="es-PE" sz="2400" i="1" dirty="0" smtClean="0"/>
              <a:t>h</a:t>
            </a:r>
            <a:r>
              <a:rPr lang="es-PE" sz="2400" dirty="0" smtClean="0"/>
              <a:t>(</a:t>
            </a:r>
            <a:r>
              <a:rPr lang="es-PE" sz="2400" i="1" dirty="0" smtClean="0"/>
              <a:t>x</a:t>
            </a:r>
            <a:r>
              <a:rPr lang="es-PE" sz="2400" dirty="0" smtClean="0"/>
              <a:t>) cerca al punto x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Resolver </a:t>
            </a:r>
            <a:r>
              <a:rPr lang="en-US" sz="2400" dirty="0" err="1" smtClean="0"/>
              <a:t>para</a:t>
            </a:r>
            <a:r>
              <a:rPr lang="en-US" sz="2400" dirty="0" smtClean="0"/>
              <a:t>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err="1" smtClean="0"/>
              <a:t>derivada</a:t>
            </a:r>
            <a:r>
              <a:rPr lang="en-US" sz="2400" dirty="0" smtClean="0"/>
              <a:t>  </a:t>
            </a:r>
          </a:p>
        </p:txBody>
      </p:sp>
      <p:graphicFrame>
        <p:nvGraphicFramePr>
          <p:cNvPr id="209935" name="Object 2"/>
          <p:cNvGraphicFramePr>
            <a:graphicFrameLocks noChangeAspect="1"/>
          </p:cNvGraphicFramePr>
          <p:nvPr/>
        </p:nvGraphicFramePr>
        <p:xfrm>
          <a:off x="2287588" y="2290763"/>
          <a:ext cx="4013200" cy="665162"/>
        </p:xfrm>
        <a:graphic>
          <a:graphicData uri="http://schemas.openxmlformats.org/presentationml/2006/ole">
            <p:oleObj spid="_x0000_s209961" name="Equation" r:id="rId4" imgW="4004280" imgH="649080" progId="Equation.3">
              <p:embed/>
            </p:oleObj>
          </a:graphicData>
        </a:graphic>
      </p:graphicFrame>
      <p:graphicFrame>
        <p:nvGraphicFramePr>
          <p:cNvPr id="209937" name="Object 6"/>
          <p:cNvGraphicFramePr>
            <a:graphicFrameLocks noChangeAspect="1"/>
          </p:cNvGraphicFramePr>
          <p:nvPr/>
        </p:nvGraphicFramePr>
        <p:xfrm>
          <a:off x="1450975" y="4043363"/>
          <a:ext cx="2640013" cy="588962"/>
        </p:xfrm>
        <a:graphic>
          <a:graphicData uri="http://schemas.openxmlformats.org/presentationml/2006/ole">
            <p:oleObj spid="_x0000_s209962" name="Equation" r:id="rId5" imgW="2633040" imgH="576000" progId="Equation.3">
              <p:embed/>
            </p:oleObj>
          </a:graphicData>
        </a:graphic>
      </p:graphicFrame>
      <p:grpSp>
        <p:nvGrpSpPr>
          <p:cNvPr id="33" name="Group 48"/>
          <p:cNvGrpSpPr>
            <a:grpSpLocks/>
          </p:cNvGrpSpPr>
          <p:nvPr/>
        </p:nvGrpSpPr>
        <p:grpSpPr bwMode="auto">
          <a:xfrm>
            <a:off x="5024439" y="3616102"/>
            <a:ext cx="3608387" cy="1939926"/>
            <a:chOff x="5062053" y="2753518"/>
            <a:chExt cx="3608779" cy="1940862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H="1" flipV="1">
              <a:off x="5737423" y="3621741"/>
              <a:ext cx="1344707" cy="3047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4591774" y="3628653"/>
              <a:ext cx="1751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466909" y="4505376"/>
              <a:ext cx="3078498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9" idx="4"/>
            </p:cNvCxnSpPr>
            <p:nvPr/>
          </p:nvCxnSpPr>
          <p:spPr>
            <a:xfrm rot="5400000">
              <a:off x="5343705" y="4077342"/>
              <a:ext cx="851311" cy="174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8" idx="4"/>
            </p:cNvCxnSpPr>
            <p:nvPr/>
          </p:nvCxnSpPr>
          <p:spPr>
            <a:xfrm rot="5400000">
              <a:off x="7891906" y="4042397"/>
              <a:ext cx="92437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59041" y="4168663"/>
              <a:ext cx="1292365" cy="31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5622501" y="3420591"/>
              <a:ext cx="2916555" cy="517775"/>
            </a:xfrm>
            <a:custGeom>
              <a:avLst/>
              <a:gdLst>
                <a:gd name="connsiteX0" fmla="*/ 0 w 2538046"/>
                <a:gd name="connsiteY0" fmla="*/ 82061 h 381977"/>
                <a:gd name="connsiteX1" fmla="*/ 392723 w 2538046"/>
                <a:gd name="connsiteY1" fmla="*/ 257907 h 381977"/>
                <a:gd name="connsiteX2" fmla="*/ 773723 w 2538046"/>
                <a:gd name="connsiteY2" fmla="*/ 334107 h 381977"/>
                <a:gd name="connsiteX3" fmla="*/ 1178169 w 2538046"/>
                <a:gd name="connsiteY3" fmla="*/ 381000 h 381977"/>
                <a:gd name="connsiteX4" fmla="*/ 1676400 w 2538046"/>
                <a:gd name="connsiteY4" fmla="*/ 339969 h 381977"/>
                <a:gd name="connsiteX5" fmla="*/ 2186353 w 2538046"/>
                <a:gd name="connsiteY5" fmla="*/ 193431 h 381977"/>
                <a:gd name="connsiteX6" fmla="*/ 2397369 w 2538046"/>
                <a:gd name="connsiteY6" fmla="*/ 82061 h 381977"/>
                <a:gd name="connsiteX7" fmla="*/ 2538046 w 2538046"/>
                <a:gd name="connsiteY7" fmla="*/ 0 h 38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046" h="381977">
                  <a:moveTo>
                    <a:pt x="0" y="82061"/>
                  </a:moveTo>
                  <a:cubicBezTo>
                    <a:pt x="131884" y="148980"/>
                    <a:pt x="263769" y="215899"/>
                    <a:pt x="392723" y="257907"/>
                  </a:cubicBezTo>
                  <a:cubicBezTo>
                    <a:pt x="521677" y="299915"/>
                    <a:pt x="642815" y="313592"/>
                    <a:pt x="773723" y="334107"/>
                  </a:cubicBezTo>
                  <a:cubicBezTo>
                    <a:pt x="904631" y="354622"/>
                    <a:pt x="1027723" y="380023"/>
                    <a:pt x="1178169" y="381000"/>
                  </a:cubicBezTo>
                  <a:cubicBezTo>
                    <a:pt x="1328615" y="381977"/>
                    <a:pt x="1508369" y="371230"/>
                    <a:pt x="1676400" y="339969"/>
                  </a:cubicBezTo>
                  <a:cubicBezTo>
                    <a:pt x="1844431" y="308708"/>
                    <a:pt x="2066192" y="236416"/>
                    <a:pt x="2186353" y="193431"/>
                  </a:cubicBezTo>
                  <a:cubicBezTo>
                    <a:pt x="2306515" y="150446"/>
                    <a:pt x="2338754" y="114299"/>
                    <a:pt x="2397369" y="82061"/>
                  </a:cubicBezTo>
                  <a:cubicBezTo>
                    <a:pt x="2455984" y="49823"/>
                    <a:pt x="2497015" y="24911"/>
                    <a:pt x="2538046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7751569" y="3341400"/>
            <a:ext cx="674760" cy="177886"/>
          </p:xfrm>
          <a:graphic>
            <a:graphicData uri="http://schemas.openxmlformats.org/presentationml/2006/ole">
              <p:oleObj spid="_x0000_s209963" name="Equation" r:id="rId6" imgW="950760" imgH="237600" progId="Equation.3">
                <p:embed/>
              </p:oleObj>
            </a:graphicData>
          </a:graphic>
        </p:graphicFrame>
        <p:graphicFrame>
          <p:nvGraphicFramePr>
            <p:cNvPr id="42" name="Object 8"/>
            <p:cNvGraphicFramePr>
              <a:graphicFrameLocks noChangeAspect="1"/>
            </p:cNvGraphicFramePr>
            <p:nvPr/>
          </p:nvGraphicFramePr>
          <p:xfrm>
            <a:off x="5062053" y="2782330"/>
            <a:ext cx="322297" cy="174709"/>
          </p:xfrm>
          <a:graphic>
            <a:graphicData uri="http://schemas.openxmlformats.org/presentationml/2006/ole">
              <p:oleObj spid="_x0000_s209964" name="Equation" r:id="rId7" imgW="456840" imgH="237600" progId="Equation.3">
                <p:embed/>
              </p:oleObj>
            </a:graphicData>
          </a:graphic>
        </p:graphicFrame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8542244" y="4351014"/>
            <a:ext cx="128588" cy="128588"/>
          </p:xfrm>
          <a:graphic>
            <a:graphicData uri="http://schemas.openxmlformats.org/presentationml/2006/ole">
              <p:oleObj spid="_x0000_s209965" name="Equation" r:id="rId8" imgW="177495" imgH="177495" progId="Equation.3">
                <p:embed/>
              </p:oleObj>
            </a:graphicData>
          </a:graphic>
        </p:graphicFrame>
        <p:graphicFrame>
          <p:nvGraphicFramePr>
            <p:cNvPr id="44" name="Object 10"/>
            <p:cNvGraphicFramePr>
              <a:graphicFrameLocks noChangeAspect="1"/>
            </p:cNvGraphicFramePr>
            <p:nvPr/>
          </p:nvGraphicFramePr>
          <p:xfrm>
            <a:off x="8089744" y="4521259"/>
            <a:ext cx="493767" cy="173121"/>
          </p:xfrm>
          <a:graphic>
            <a:graphicData uri="http://schemas.openxmlformats.org/presentationml/2006/ole">
              <p:oleObj spid="_x0000_s209966" name="Equation" r:id="rId9" imgW="685662" imgH="241415" progId="Equation.3">
                <p:embed/>
              </p:oleObj>
            </a:graphicData>
          </a:graphic>
        </p:graphicFrame>
        <p:graphicFrame>
          <p:nvGraphicFramePr>
            <p:cNvPr id="45" name="Object 11"/>
            <p:cNvGraphicFramePr>
              <a:graphicFrameLocks noChangeAspect="1"/>
            </p:cNvGraphicFramePr>
            <p:nvPr/>
          </p:nvGraphicFramePr>
          <p:xfrm>
            <a:off x="6332191" y="4036838"/>
            <a:ext cx="230212" cy="174709"/>
          </p:xfrm>
          <a:graphic>
            <a:graphicData uri="http://schemas.openxmlformats.org/presentationml/2006/ole">
              <p:oleObj spid="_x0000_s209967" name="Equation" r:id="rId10" imgW="317095" imgH="241124" progId="Equation.3">
                <p:embed/>
              </p:oleObj>
            </a:graphicData>
          </a:graphic>
        </p:graphicFrame>
        <p:graphicFrame>
          <p:nvGraphicFramePr>
            <p:cNvPr id="46" name="Object 12"/>
            <p:cNvGraphicFramePr>
              <a:graphicFrameLocks noChangeAspect="1"/>
            </p:cNvGraphicFramePr>
            <p:nvPr/>
          </p:nvGraphicFramePr>
          <p:xfrm>
            <a:off x="7095860" y="3673348"/>
            <a:ext cx="322298" cy="176297"/>
          </p:xfrm>
          <a:graphic>
            <a:graphicData uri="http://schemas.openxmlformats.org/presentationml/2006/ole">
              <p:oleObj spid="_x0000_s209968" name="Equation" r:id="rId11" imgW="456840" imgH="237600" progId="Equation.3">
                <p:embed/>
              </p:oleObj>
            </a:graphicData>
          </a:graphic>
        </p:graphicFrame>
        <p:graphicFrame>
          <p:nvGraphicFramePr>
            <p:cNvPr id="47" name="Object 13"/>
            <p:cNvGraphicFramePr>
              <a:graphicFrameLocks noChangeAspect="1"/>
            </p:cNvGraphicFramePr>
            <p:nvPr/>
          </p:nvGraphicFramePr>
          <p:xfrm>
            <a:off x="6980317" y="4534791"/>
            <a:ext cx="128588" cy="128588"/>
          </p:xfrm>
          <a:graphic>
            <a:graphicData uri="http://schemas.openxmlformats.org/presentationml/2006/ole">
              <p:oleObj spid="_x0000_s209969" name="Equation" r:id="rId12" imgW="177495" imgH="177495" progId="Equation.3">
                <p:embed/>
              </p:oleObj>
            </a:graphicData>
          </a:graphic>
        </p:graphicFrame>
        <p:sp>
          <p:nvSpPr>
            <p:cNvPr id="48" name="Oval 47"/>
            <p:cNvSpPr/>
            <p:nvPr/>
          </p:nvSpPr>
          <p:spPr>
            <a:xfrm>
              <a:off x="8319957" y="3534946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743164" y="3614359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7029179" y="3897070"/>
              <a:ext cx="69858" cy="4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6775048" y="4216314"/>
              <a:ext cx="559070" cy="158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" name="Object 14"/>
            <p:cNvGraphicFramePr>
              <a:graphicFrameLocks noChangeAspect="1"/>
            </p:cNvGraphicFramePr>
            <p:nvPr/>
          </p:nvGraphicFramePr>
          <p:xfrm>
            <a:off x="5563756" y="3338223"/>
            <a:ext cx="674760" cy="177886"/>
          </p:xfrm>
          <a:graphic>
            <a:graphicData uri="http://schemas.openxmlformats.org/presentationml/2006/ole">
              <p:oleObj spid="_x0000_s209970" name="Equation" r:id="rId13" imgW="950760" imgH="237600" progId="Equation.3">
                <p:embed/>
              </p:oleObj>
            </a:graphicData>
          </a:graphic>
        </p:graphicFrame>
        <p:graphicFrame>
          <p:nvGraphicFramePr>
            <p:cNvPr id="53" name="Object 15"/>
            <p:cNvGraphicFramePr>
              <a:graphicFrameLocks noChangeAspect="1"/>
            </p:cNvGraphicFramePr>
            <p:nvPr/>
          </p:nvGraphicFramePr>
          <p:xfrm>
            <a:off x="5562169" y="4516494"/>
            <a:ext cx="493767" cy="173120"/>
          </p:xfrm>
          <a:graphic>
            <a:graphicData uri="http://schemas.openxmlformats.org/presentationml/2006/ole">
              <p:oleObj spid="_x0000_s209971" name="Equation" r:id="rId14" imgW="685662" imgH="241415" progId="Equation.3">
                <p:embed/>
              </p:oleObj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>
            <a:xfrm flipV="1">
              <a:off x="7045055" y="4171840"/>
              <a:ext cx="1292365" cy="31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16"/>
            <p:cNvGraphicFramePr>
              <a:graphicFrameLocks noChangeAspect="1"/>
            </p:cNvGraphicFramePr>
            <p:nvPr/>
          </p:nvGraphicFramePr>
          <p:xfrm>
            <a:off x="7607091" y="4081309"/>
            <a:ext cx="228625" cy="174709"/>
          </p:xfrm>
          <a:graphic>
            <a:graphicData uri="http://schemas.openxmlformats.org/presentationml/2006/ole">
              <p:oleObj spid="_x0000_s209972" name="Equation" r:id="rId15" imgW="317095" imgH="241124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Segunda</a:t>
            </a:r>
            <a:r>
              <a:rPr lang="en-US" b="1" dirty="0" smtClean="0"/>
              <a:t> </a:t>
            </a:r>
            <a:r>
              <a:rPr lang="en-US" b="1" dirty="0" err="1" smtClean="0"/>
              <a:t>Derivada</a:t>
            </a:r>
            <a:r>
              <a:rPr lang="en-US" b="1" dirty="0" smtClean="0"/>
              <a:t>- Central</a:t>
            </a:r>
          </a:p>
        </p:txBody>
      </p:sp>
      <p:graphicFrame>
        <p:nvGraphicFramePr>
          <p:cNvPr id="922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117045" y="3527425"/>
          <a:ext cx="595312" cy="284163"/>
        </p:xfrm>
        <a:graphic>
          <a:graphicData uri="http://schemas.openxmlformats.org/presentationml/2006/ole">
            <p:oleObj spid="_x0000_s9241" name="Equation" r:id="rId4" imgW="548280" imgH="255960" progId="Equation.3">
              <p:embed/>
            </p:oleObj>
          </a:graphicData>
        </a:graphic>
      </p:graphicFrame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1909763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31242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373380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270125" y="1754188"/>
          <a:ext cx="4411663" cy="666750"/>
        </p:xfrm>
        <a:graphic>
          <a:graphicData uri="http://schemas.openxmlformats.org/presentationml/2006/ole">
            <p:oleObj spid="_x0000_s9242" name="Equation" r:id="rId5" imgW="4397400" imgH="649080" progId="Equation.3">
              <p:embed/>
            </p:oleObj>
          </a:graphicData>
        </a:graphic>
      </p:graphicFrame>
      <p:sp>
        <p:nvSpPr>
          <p:cNvPr id="9229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1239741" y="3400861"/>
            <a:ext cx="3890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14400" algn="r"/>
                <a:tab pos="1828800" algn="l"/>
                <a:tab pos="5943600" algn="r"/>
              </a:tabLst>
            </a:pPr>
            <a:r>
              <a:rPr lang="en-US" sz="2000" dirty="0" err="1" smtClean="0">
                <a:cs typeface="Times New Roman" pitchFamily="18" charset="0"/>
              </a:rPr>
              <a:t>Adicionar</a:t>
            </a:r>
            <a:r>
              <a:rPr lang="en-US" sz="2000" dirty="0" smtClean="0">
                <a:cs typeface="Times New Roman" pitchFamily="18" charset="0"/>
              </a:rPr>
              <a:t> y resolver </a:t>
            </a:r>
            <a:r>
              <a:rPr lang="en-US" sz="2000" dirty="0" err="1" smtClean="0">
                <a:cs typeface="Times New Roman" pitchFamily="18" charset="0"/>
              </a:rPr>
              <a:t>para</a:t>
            </a:r>
            <a:endParaRPr lang="en-US" sz="2000" dirty="0"/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23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23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284413" y="2549525"/>
          <a:ext cx="4498975" cy="666750"/>
        </p:xfrm>
        <a:graphic>
          <a:graphicData uri="http://schemas.openxmlformats.org/presentationml/2006/ole">
            <p:oleObj spid="_x0000_s9243" name="Equation" r:id="rId6" imgW="4479840" imgH="64908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14475" y="4225925"/>
          <a:ext cx="4051300" cy="698500"/>
        </p:xfrm>
        <a:graphic>
          <a:graphicData uri="http://schemas.openxmlformats.org/presentationml/2006/ole">
            <p:oleObj spid="_x0000_s9244" name="Equation" r:id="rId7" imgW="4041000" imgH="685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3887788" y="4054475"/>
          <a:ext cx="1193800" cy="584200"/>
        </p:xfrm>
        <a:graphic>
          <a:graphicData uri="http://schemas.openxmlformats.org/presentationml/2006/ole">
            <p:oleObj spid="_x0000_s10278" name="Equation" r:id="rId4" imgW="1179360" imgH="576000" progId="Equation.3">
              <p:embed/>
            </p:oleObj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6503988" y="4029075"/>
          <a:ext cx="1905000" cy="622300"/>
        </p:xfrm>
        <a:graphic>
          <a:graphicData uri="http://schemas.openxmlformats.org/presentationml/2006/ole">
            <p:oleObj spid="_x0000_s10279" name="Equation" r:id="rId5" imgW="1892520" imgH="612360" progId="Equation.3">
              <p:embed/>
            </p:oleObj>
          </a:graphicData>
        </a:graphic>
      </p:graphicFrame>
      <p:sp>
        <p:nvSpPr>
          <p:cNvPr id="10249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/>
              <a:t>Aproximación en Diferencias Finitas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1273175" y="4054475"/>
          <a:ext cx="1193800" cy="584200"/>
        </p:xfrm>
        <a:graphic>
          <a:graphicData uri="http://schemas.openxmlformats.org/presentationml/2006/ole">
            <p:oleObj spid="_x0000_s10280" name="Equation" r:id="rId6" imgW="1179360" imgH="576000" progId="Equation.3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1122363" y="1855788"/>
          <a:ext cx="1600200" cy="1428750"/>
        </p:xfrm>
        <a:graphic>
          <a:graphicData uri="http://schemas.openxmlformats.org/presentationml/2006/ole">
            <p:oleObj spid="_x0000_s10281" name="Equation" r:id="rId7" imgW="1590840" imgH="1407960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894138" y="1546003"/>
            <a:ext cx="3608387" cy="1925860"/>
            <a:chOff x="3894138" y="1761903"/>
            <a:chExt cx="3608387" cy="192586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3424238" y="2636615"/>
              <a:ext cx="17510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298950" y="3512915"/>
              <a:ext cx="307816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3" idx="4"/>
            </p:cNvCxnSpPr>
            <p:nvPr/>
          </p:nvCxnSpPr>
          <p:spPr bwMode="auto">
            <a:xfrm rot="5400000">
              <a:off x="4175919" y="3085084"/>
              <a:ext cx="850900" cy="174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4"/>
            </p:cNvCxnSpPr>
            <p:nvPr/>
          </p:nvCxnSpPr>
          <p:spPr bwMode="auto">
            <a:xfrm rot="5400000">
              <a:off x="6723856" y="3050159"/>
              <a:ext cx="923925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91050" y="3176365"/>
              <a:ext cx="1292225" cy="31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 bwMode="auto">
            <a:xfrm>
              <a:off x="4454525" y="2428653"/>
              <a:ext cx="2916238" cy="517525"/>
            </a:xfrm>
            <a:custGeom>
              <a:avLst/>
              <a:gdLst>
                <a:gd name="connsiteX0" fmla="*/ 0 w 2538046"/>
                <a:gd name="connsiteY0" fmla="*/ 82061 h 381977"/>
                <a:gd name="connsiteX1" fmla="*/ 392723 w 2538046"/>
                <a:gd name="connsiteY1" fmla="*/ 257907 h 381977"/>
                <a:gd name="connsiteX2" fmla="*/ 773723 w 2538046"/>
                <a:gd name="connsiteY2" fmla="*/ 334107 h 381977"/>
                <a:gd name="connsiteX3" fmla="*/ 1178169 w 2538046"/>
                <a:gd name="connsiteY3" fmla="*/ 381000 h 381977"/>
                <a:gd name="connsiteX4" fmla="*/ 1676400 w 2538046"/>
                <a:gd name="connsiteY4" fmla="*/ 339969 h 381977"/>
                <a:gd name="connsiteX5" fmla="*/ 2186353 w 2538046"/>
                <a:gd name="connsiteY5" fmla="*/ 193431 h 381977"/>
                <a:gd name="connsiteX6" fmla="*/ 2397369 w 2538046"/>
                <a:gd name="connsiteY6" fmla="*/ 82061 h 381977"/>
                <a:gd name="connsiteX7" fmla="*/ 2538046 w 2538046"/>
                <a:gd name="connsiteY7" fmla="*/ 0 h 38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8046" h="381977">
                  <a:moveTo>
                    <a:pt x="0" y="82061"/>
                  </a:moveTo>
                  <a:cubicBezTo>
                    <a:pt x="131884" y="148980"/>
                    <a:pt x="263769" y="215899"/>
                    <a:pt x="392723" y="257907"/>
                  </a:cubicBezTo>
                  <a:cubicBezTo>
                    <a:pt x="521677" y="299915"/>
                    <a:pt x="642815" y="313592"/>
                    <a:pt x="773723" y="334107"/>
                  </a:cubicBezTo>
                  <a:cubicBezTo>
                    <a:pt x="904631" y="354622"/>
                    <a:pt x="1027723" y="380023"/>
                    <a:pt x="1178169" y="381000"/>
                  </a:cubicBezTo>
                  <a:cubicBezTo>
                    <a:pt x="1328615" y="381977"/>
                    <a:pt x="1508369" y="371230"/>
                    <a:pt x="1676400" y="339969"/>
                  </a:cubicBezTo>
                  <a:cubicBezTo>
                    <a:pt x="1844431" y="308708"/>
                    <a:pt x="2066192" y="236416"/>
                    <a:pt x="2186353" y="193431"/>
                  </a:cubicBezTo>
                  <a:cubicBezTo>
                    <a:pt x="2306515" y="150446"/>
                    <a:pt x="2338754" y="114299"/>
                    <a:pt x="2397369" y="82061"/>
                  </a:cubicBezTo>
                  <a:cubicBezTo>
                    <a:pt x="2455984" y="49823"/>
                    <a:pt x="2497015" y="24911"/>
                    <a:pt x="2538046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6783388" y="2339975"/>
            <a:ext cx="274637" cy="196850"/>
          </p:xfrm>
          <a:graphic>
            <a:graphicData uri="http://schemas.openxmlformats.org/presentationml/2006/ole">
              <p:oleObj spid="_x0000_s10282" name="Equation" r:id="rId8" imgW="383760" imgH="264960" progId="Equation.3">
                <p:embed/>
              </p:oleObj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3894138" y="1790700"/>
            <a:ext cx="322262" cy="174625"/>
          </p:xfrm>
          <a:graphic>
            <a:graphicData uri="http://schemas.openxmlformats.org/presentationml/2006/ole">
              <p:oleObj spid="_x0000_s10283" name="Equation" r:id="rId9" imgW="456840" imgH="237600" progId="Equation.3">
                <p:embed/>
              </p:oleObj>
            </a:graphicData>
          </a:graphic>
        </p:graphicFrame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7373951" y="3358628"/>
            <a:ext cx="128574" cy="128526"/>
          </p:xfrm>
          <a:graphic>
            <a:graphicData uri="http://schemas.openxmlformats.org/presentationml/2006/ole">
              <p:oleObj spid="_x0000_s10284" name="Equation" r:id="rId10" imgW="177495" imgH="177495" progId="Equation.3">
                <p:embed/>
              </p:oleObj>
            </a:graphicData>
          </a:graphic>
        </p:graphicFrame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7026275" y="3541713"/>
            <a:ext cx="284163" cy="146050"/>
          </p:xfrm>
          <a:graphic>
            <a:graphicData uri="http://schemas.openxmlformats.org/presentationml/2006/ole">
              <p:oleObj spid="_x0000_s10285" name="Equation" r:id="rId11" imgW="383760" imgH="191880" progId="Equation.3">
                <p:embed/>
              </p:oleObj>
            </a:graphicData>
          </a:graphic>
        </p:graphicFrame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5164138" y="3044603"/>
            <a:ext cx="230187" cy="174625"/>
          </p:xfrm>
          <a:graphic>
            <a:graphicData uri="http://schemas.openxmlformats.org/presentationml/2006/ole">
              <p:oleObj spid="_x0000_s10286" name="Equation" r:id="rId12" imgW="317095" imgH="241124" progId="Equation.3">
                <p:embed/>
              </p:oleObj>
            </a:graphicData>
          </a:graphic>
        </p:graphicFrame>
        <p:graphicFrame>
          <p:nvGraphicFramePr>
            <p:cNvPr id="20" name="Object 12"/>
            <p:cNvGraphicFramePr>
              <a:graphicFrameLocks noChangeAspect="1"/>
            </p:cNvGraphicFramePr>
            <p:nvPr/>
          </p:nvGraphicFramePr>
          <p:xfrm>
            <a:off x="6019800" y="2673350"/>
            <a:ext cx="139700" cy="192088"/>
          </p:xfrm>
          <a:graphic>
            <a:graphicData uri="http://schemas.openxmlformats.org/presentationml/2006/ole">
              <p:oleObj spid="_x0000_s10287" name="Equation" r:id="rId13" imgW="191880" imgH="264960" progId="Equation.3">
                <p:embed/>
              </p:oleObj>
            </a:graphicData>
          </a:graphic>
        </p:graphicFrame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5843588" y="3536950"/>
            <a:ext cx="63500" cy="138113"/>
          </p:xfrm>
          <a:graphic>
            <a:graphicData uri="http://schemas.openxmlformats.org/presentationml/2006/ole">
              <p:oleObj spid="_x0000_s10288" name="Equation" r:id="rId14" imgW="73080" imgH="182520" progId="Equation.3">
                <p:embed/>
              </p:oleObj>
            </a:graphicData>
          </a:graphic>
        </p:graphicFrame>
        <p:sp>
          <p:nvSpPr>
            <p:cNvPr id="22" name="Oval 21"/>
            <p:cNvSpPr/>
            <p:nvPr/>
          </p:nvSpPr>
          <p:spPr bwMode="auto">
            <a:xfrm>
              <a:off x="7151688" y="2542953"/>
              <a:ext cx="69850" cy="46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575175" y="2622328"/>
              <a:ext cx="69850" cy="46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861050" y="2904903"/>
              <a:ext cx="69850" cy="46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>
              <a:off x="5607051" y="3223990"/>
              <a:ext cx="558800" cy="158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14"/>
            <p:cNvGraphicFramePr>
              <a:graphicFrameLocks noChangeAspect="1"/>
            </p:cNvGraphicFramePr>
            <p:nvPr/>
          </p:nvGraphicFramePr>
          <p:xfrm>
            <a:off x="4595813" y="2338388"/>
            <a:ext cx="274637" cy="195262"/>
          </p:xfrm>
          <a:graphic>
            <a:graphicData uri="http://schemas.openxmlformats.org/presentationml/2006/ole">
              <p:oleObj spid="_x0000_s10289" name="Equation" r:id="rId15" imgW="383760" imgH="264960" progId="Equation.3">
                <p:embed/>
              </p:oleObj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/>
          </p:nvGraphicFramePr>
          <p:xfrm>
            <a:off x="4498975" y="3536950"/>
            <a:ext cx="284163" cy="146050"/>
          </p:xfrm>
          <a:graphic>
            <a:graphicData uri="http://schemas.openxmlformats.org/presentationml/2006/ole">
              <p:oleObj spid="_x0000_s10290" name="Equation" r:id="rId16" imgW="383760" imgH="191880" progId="Equation.3">
                <p:embed/>
              </p:oleObj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 bwMode="auto">
            <a:xfrm flipV="1">
              <a:off x="5876925" y="3179540"/>
              <a:ext cx="1292225" cy="31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16"/>
            <p:cNvGraphicFramePr>
              <a:graphicFrameLocks noChangeAspect="1"/>
            </p:cNvGraphicFramePr>
            <p:nvPr/>
          </p:nvGraphicFramePr>
          <p:xfrm>
            <a:off x="6438900" y="3089053"/>
            <a:ext cx="228600" cy="174625"/>
          </p:xfrm>
          <a:graphic>
            <a:graphicData uri="http://schemas.openxmlformats.org/presentationml/2006/ole">
              <p:oleObj spid="_x0000_s10291" name="Equation" r:id="rId17" imgW="317095" imgH="241124" progId="Equation.3">
                <p:embed/>
              </p:oleObj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1168400" y="4953000"/>
            <a:ext cx="1997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Hacia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atras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 err="1" smtClean="0">
                <a:latin typeface="+mn-lt"/>
              </a:rPr>
              <a:t>derivada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48100" y="4953000"/>
            <a:ext cx="24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Hacia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adelante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 err="1" smtClean="0">
                <a:latin typeface="+mn-lt"/>
              </a:rPr>
              <a:t>derivada</a:t>
            </a:r>
            <a:endParaRPr lang="en-US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8300" y="4953000"/>
            <a:ext cx="1590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Central 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 err="1" smtClean="0">
                <a:latin typeface="+mn-lt"/>
              </a:rPr>
              <a:t>derivada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Grids y </a:t>
            </a:r>
            <a:r>
              <a:rPr lang="en-US" b="1" dirty="0" err="1" smtClean="0">
                <a:cs typeface="Times New Roman" pitchFamily="18" charset="0"/>
              </a:rPr>
              <a:t>Discretización</a:t>
            </a:r>
            <a:r>
              <a:rPr lang="en-US" b="1" dirty="0" smtClean="0"/>
              <a:t> </a:t>
            </a:r>
          </a:p>
        </p:txBody>
      </p:sp>
      <p:sp>
        <p:nvSpPr>
          <p:cNvPr id="11269" name="Content Placeholder 1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s-PE" sz="2000" dirty="0" smtClean="0"/>
              <a:t>Proceso de discretizacion</a:t>
            </a:r>
          </a:p>
          <a:p>
            <a:pPr eaLnBrk="1" hangingPunct="1"/>
            <a:r>
              <a:rPr lang="es-PE" sz="2000" dirty="0" smtClean="0"/>
              <a:t>Grid definido para cubrir el dominio</a:t>
            </a:r>
          </a:p>
          <a:p>
            <a:pPr eaLnBrk="1" hangingPunct="1"/>
            <a:r>
              <a:rPr lang="es-PE" sz="2000" dirty="0" smtClean="0"/>
              <a:t>Objetivo es predecir los valores de carga en los puntos de nodo de la malla</a:t>
            </a:r>
          </a:p>
          <a:p>
            <a:pPr lvl="1" eaLnBrk="1" hangingPunct="1"/>
            <a:r>
              <a:rPr lang="es-PE" sz="1800" dirty="0" smtClean="0"/>
              <a:t>Determinar efectos de bombeo</a:t>
            </a:r>
          </a:p>
          <a:p>
            <a:pPr lvl="1" eaLnBrk="1" hangingPunct="1"/>
            <a:r>
              <a:rPr lang="es-PE" sz="1800" dirty="0" smtClean="0"/>
              <a:t>Flujo de un rio, etc </a:t>
            </a:r>
          </a:p>
          <a:p>
            <a:pPr eaLnBrk="1" hangingPunct="1"/>
            <a:r>
              <a:rPr lang="es-PE" sz="2000" dirty="0" smtClean="0"/>
              <a:t>Método D.F</a:t>
            </a:r>
          </a:p>
          <a:p>
            <a:pPr lvl="1" eaLnBrk="1" hangingPunct="1"/>
            <a:r>
              <a:rPr lang="es-PE" sz="1800" dirty="0" smtClean="0"/>
              <a:t>Popular y fácil de implementar</a:t>
            </a:r>
          </a:p>
          <a:p>
            <a:pPr lvl="1" eaLnBrk="1" hangingPunct="1"/>
            <a:r>
              <a:rPr lang="es-PE" sz="1800" dirty="0" smtClean="0"/>
              <a:t>Atractivo para simple geometría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4318000" y="1766888"/>
            <a:ext cx="4425950" cy="4418012"/>
            <a:chOff x="4318000" y="2211388"/>
            <a:chExt cx="4425950" cy="4418012"/>
          </a:xfrm>
        </p:grpSpPr>
        <p:grpSp>
          <p:nvGrpSpPr>
            <p:cNvPr id="11270" name="Group 6"/>
            <p:cNvGrpSpPr>
              <a:grpSpLocks noChangeAspect="1"/>
            </p:cNvGrpSpPr>
            <p:nvPr/>
          </p:nvGrpSpPr>
          <p:grpSpPr bwMode="auto">
            <a:xfrm>
              <a:off x="4318000" y="2211388"/>
              <a:ext cx="4425950" cy="3598862"/>
              <a:chOff x="2720" y="1414"/>
              <a:chExt cx="2788" cy="2267"/>
            </a:xfrm>
          </p:grpSpPr>
          <p:sp>
            <p:nvSpPr>
              <p:cNvPr id="1128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720" y="1424"/>
                <a:ext cx="2724" cy="2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86" name="Rectangle 7"/>
              <p:cNvSpPr>
                <a:spLocks noChangeArrowheads="1"/>
              </p:cNvSpPr>
              <p:nvPr/>
            </p:nvSpPr>
            <p:spPr bwMode="auto">
              <a:xfrm>
                <a:off x="2724" y="1424"/>
                <a:ext cx="6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endParaRPr lang="en-US" dirty="0"/>
              </a:p>
            </p:txBody>
          </p:sp>
          <p:sp>
            <p:nvSpPr>
              <p:cNvPr id="11287" name="Freeform 8"/>
              <p:cNvSpPr>
                <a:spLocks/>
              </p:cNvSpPr>
              <p:nvPr/>
            </p:nvSpPr>
            <p:spPr bwMode="auto">
              <a:xfrm>
                <a:off x="2913" y="1524"/>
                <a:ext cx="66" cy="89"/>
              </a:xfrm>
              <a:custGeom>
                <a:avLst/>
                <a:gdLst>
                  <a:gd name="T0" fmla="*/ 34 w 132"/>
                  <a:gd name="T1" fmla="*/ 0 h 178"/>
                  <a:gd name="T2" fmla="*/ 66 w 132"/>
                  <a:gd name="T3" fmla="*/ 89 h 178"/>
                  <a:gd name="T4" fmla="*/ 34 w 132"/>
                  <a:gd name="T5" fmla="*/ 44 h 178"/>
                  <a:gd name="T6" fmla="*/ 0 w 132"/>
                  <a:gd name="T7" fmla="*/ 89 h 178"/>
                  <a:gd name="T8" fmla="*/ 34 w 132"/>
                  <a:gd name="T9" fmla="*/ 0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78"/>
                  <a:gd name="T17" fmla="*/ 132 w 132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78">
                    <a:moveTo>
                      <a:pt x="69" y="0"/>
                    </a:moveTo>
                    <a:lnTo>
                      <a:pt x="132" y="178"/>
                    </a:lnTo>
                    <a:lnTo>
                      <a:pt x="69" y="88"/>
                    </a:lnTo>
                    <a:lnTo>
                      <a:pt x="0" y="17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2947" y="1566"/>
                <a:ext cx="1" cy="186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89" name="Freeform 10"/>
              <p:cNvSpPr>
                <a:spLocks/>
              </p:cNvSpPr>
              <p:nvPr/>
            </p:nvSpPr>
            <p:spPr bwMode="auto">
              <a:xfrm>
                <a:off x="5003" y="3398"/>
                <a:ext cx="92" cy="67"/>
              </a:xfrm>
              <a:custGeom>
                <a:avLst/>
                <a:gdLst>
                  <a:gd name="T0" fmla="*/ 92 w 184"/>
                  <a:gd name="T1" fmla="*/ 34 h 132"/>
                  <a:gd name="T2" fmla="*/ 0 w 184"/>
                  <a:gd name="T3" fmla="*/ 67 h 132"/>
                  <a:gd name="T4" fmla="*/ 46 w 184"/>
                  <a:gd name="T5" fmla="*/ 34 h 132"/>
                  <a:gd name="T6" fmla="*/ 0 w 184"/>
                  <a:gd name="T7" fmla="*/ 0 h 132"/>
                  <a:gd name="T8" fmla="*/ 92 w 184"/>
                  <a:gd name="T9" fmla="*/ 34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32"/>
                  <a:gd name="T17" fmla="*/ 184 w 184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32">
                    <a:moveTo>
                      <a:pt x="184" y="67"/>
                    </a:moveTo>
                    <a:lnTo>
                      <a:pt x="0" y="132"/>
                    </a:lnTo>
                    <a:lnTo>
                      <a:pt x="92" y="67"/>
                    </a:lnTo>
                    <a:lnTo>
                      <a:pt x="0" y="0"/>
                    </a:lnTo>
                    <a:lnTo>
                      <a:pt x="18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90" name="Line 11"/>
              <p:cNvSpPr>
                <a:spLocks noChangeShapeType="1"/>
              </p:cNvSpPr>
              <p:nvPr/>
            </p:nvSpPr>
            <p:spPr bwMode="auto">
              <a:xfrm>
                <a:off x="2944" y="3432"/>
                <a:ext cx="210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291" name="Group 98"/>
              <p:cNvGrpSpPr>
                <a:grpSpLocks/>
              </p:cNvGrpSpPr>
              <p:nvPr/>
            </p:nvGrpSpPr>
            <p:grpSpPr bwMode="auto">
              <a:xfrm>
                <a:off x="2733" y="1414"/>
                <a:ext cx="2775" cy="2267"/>
                <a:chOff x="2733" y="1414"/>
                <a:chExt cx="2775" cy="2267"/>
              </a:xfrm>
            </p:grpSpPr>
            <p:grpSp>
              <p:nvGrpSpPr>
                <p:cNvPr id="11292" name="Group 21"/>
                <p:cNvGrpSpPr>
                  <a:grpSpLocks/>
                </p:cNvGrpSpPr>
                <p:nvPr/>
              </p:nvGrpSpPr>
              <p:grpSpPr bwMode="auto">
                <a:xfrm>
                  <a:off x="3223" y="1799"/>
                  <a:ext cx="1445" cy="1446"/>
                  <a:chOff x="3223" y="1799"/>
                  <a:chExt cx="1445" cy="1446"/>
                </a:xfrm>
              </p:grpSpPr>
              <p:sp>
                <p:nvSpPr>
                  <p:cNvPr id="1136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1803"/>
                    <a:ext cx="1438" cy="1439"/>
                  </a:xfrm>
                  <a:prstGeom prst="rect">
                    <a:avLst/>
                  </a:prstGeom>
                  <a:noFill/>
                  <a:ln w="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14" y="1799"/>
                    <a:ext cx="1" cy="1446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1799"/>
                    <a:ext cx="1" cy="1446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088" y="1799"/>
                    <a:ext cx="1" cy="1446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376" y="1799"/>
                    <a:ext cx="1" cy="1446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23" y="2091"/>
                    <a:ext cx="1445" cy="1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23" y="2378"/>
                    <a:ext cx="1445" cy="1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23" y="2666"/>
                    <a:ext cx="1445" cy="1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3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23" y="2953"/>
                    <a:ext cx="1445" cy="1"/>
                  </a:xfrm>
                  <a:prstGeom prst="line">
                    <a:avLst/>
                  </a:prstGeom>
                  <a:noFill/>
                  <a:ln w="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293" name="Freeform 22"/>
                <p:cNvSpPr>
                  <a:spLocks/>
                </p:cNvSpPr>
                <p:nvPr/>
              </p:nvSpPr>
              <p:spPr bwMode="auto">
                <a:xfrm>
                  <a:off x="3089" y="1729"/>
                  <a:ext cx="1671" cy="1581"/>
                </a:xfrm>
                <a:custGeom>
                  <a:avLst/>
                  <a:gdLst>
                    <a:gd name="T0" fmla="*/ 625 w 3341"/>
                    <a:gd name="T1" fmla="*/ 124 h 3162"/>
                    <a:gd name="T2" fmla="*/ 559 w 3341"/>
                    <a:gd name="T3" fmla="*/ 144 h 3162"/>
                    <a:gd name="T4" fmla="*/ 477 w 3341"/>
                    <a:gd name="T5" fmla="*/ 141 h 3162"/>
                    <a:gd name="T6" fmla="*/ 397 w 3341"/>
                    <a:gd name="T7" fmla="*/ 130 h 3162"/>
                    <a:gd name="T8" fmla="*/ 329 w 3341"/>
                    <a:gd name="T9" fmla="*/ 132 h 3162"/>
                    <a:gd name="T10" fmla="*/ 285 w 3341"/>
                    <a:gd name="T11" fmla="*/ 167 h 3162"/>
                    <a:gd name="T12" fmla="*/ 257 w 3341"/>
                    <a:gd name="T13" fmla="*/ 220 h 3162"/>
                    <a:gd name="T14" fmla="*/ 244 w 3341"/>
                    <a:gd name="T15" fmla="*/ 283 h 3162"/>
                    <a:gd name="T16" fmla="*/ 229 w 3341"/>
                    <a:gd name="T17" fmla="*/ 394 h 3162"/>
                    <a:gd name="T18" fmla="*/ 209 w 3341"/>
                    <a:gd name="T19" fmla="*/ 465 h 3162"/>
                    <a:gd name="T20" fmla="*/ 189 w 3341"/>
                    <a:gd name="T21" fmla="*/ 510 h 3162"/>
                    <a:gd name="T22" fmla="*/ 156 w 3341"/>
                    <a:gd name="T23" fmla="*/ 562 h 3162"/>
                    <a:gd name="T24" fmla="*/ 95 w 3341"/>
                    <a:gd name="T25" fmla="*/ 651 h 3162"/>
                    <a:gd name="T26" fmla="*/ 76 w 3341"/>
                    <a:gd name="T27" fmla="*/ 693 h 3162"/>
                    <a:gd name="T28" fmla="*/ 54 w 3341"/>
                    <a:gd name="T29" fmla="*/ 758 h 3162"/>
                    <a:gd name="T30" fmla="*/ 23 w 3341"/>
                    <a:gd name="T31" fmla="*/ 841 h 3162"/>
                    <a:gd name="T32" fmla="*/ 4 w 3341"/>
                    <a:gd name="T33" fmla="*/ 918 h 3162"/>
                    <a:gd name="T34" fmla="*/ 0 w 3341"/>
                    <a:gd name="T35" fmla="*/ 987 h 3162"/>
                    <a:gd name="T36" fmla="*/ 12 w 3341"/>
                    <a:gd name="T37" fmla="*/ 1071 h 3162"/>
                    <a:gd name="T38" fmla="*/ 32 w 3341"/>
                    <a:gd name="T39" fmla="*/ 1146 h 3162"/>
                    <a:gd name="T40" fmla="*/ 63 w 3341"/>
                    <a:gd name="T41" fmla="*/ 1218 h 3162"/>
                    <a:gd name="T42" fmla="*/ 106 w 3341"/>
                    <a:gd name="T43" fmla="*/ 1296 h 3162"/>
                    <a:gd name="T44" fmla="*/ 132 w 3341"/>
                    <a:gd name="T45" fmla="*/ 1350 h 3162"/>
                    <a:gd name="T46" fmla="*/ 172 w 3341"/>
                    <a:gd name="T47" fmla="*/ 1430 h 3162"/>
                    <a:gd name="T48" fmla="*/ 207 w 3341"/>
                    <a:gd name="T49" fmla="*/ 1470 h 3162"/>
                    <a:gd name="T50" fmla="*/ 263 w 3341"/>
                    <a:gd name="T51" fmla="*/ 1504 h 3162"/>
                    <a:gd name="T52" fmla="*/ 331 w 3341"/>
                    <a:gd name="T53" fmla="*/ 1528 h 3162"/>
                    <a:gd name="T54" fmla="*/ 399 w 3341"/>
                    <a:gd name="T55" fmla="*/ 1550 h 3162"/>
                    <a:gd name="T56" fmla="*/ 490 w 3341"/>
                    <a:gd name="T57" fmla="*/ 1566 h 3162"/>
                    <a:gd name="T58" fmla="*/ 551 w 3341"/>
                    <a:gd name="T59" fmla="*/ 1572 h 3162"/>
                    <a:gd name="T60" fmla="*/ 828 w 3341"/>
                    <a:gd name="T61" fmla="*/ 1581 h 3162"/>
                    <a:gd name="T62" fmla="*/ 1015 w 3341"/>
                    <a:gd name="T63" fmla="*/ 1574 h 3162"/>
                    <a:gd name="T64" fmla="*/ 1165 w 3341"/>
                    <a:gd name="T65" fmla="*/ 1558 h 3162"/>
                    <a:gd name="T66" fmla="*/ 1279 w 3341"/>
                    <a:gd name="T67" fmla="*/ 1538 h 3162"/>
                    <a:gd name="T68" fmla="*/ 1375 w 3341"/>
                    <a:gd name="T69" fmla="*/ 1508 h 3162"/>
                    <a:gd name="T70" fmla="*/ 1455 w 3341"/>
                    <a:gd name="T71" fmla="*/ 1462 h 3162"/>
                    <a:gd name="T72" fmla="*/ 1522 w 3341"/>
                    <a:gd name="T73" fmla="*/ 1396 h 3162"/>
                    <a:gd name="T74" fmla="*/ 1570 w 3341"/>
                    <a:gd name="T75" fmla="*/ 1322 h 3162"/>
                    <a:gd name="T76" fmla="*/ 1601 w 3341"/>
                    <a:gd name="T77" fmla="*/ 1285 h 3162"/>
                    <a:gd name="T78" fmla="*/ 1638 w 3341"/>
                    <a:gd name="T79" fmla="*/ 1228 h 3162"/>
                    <a:gd name="T80" fmla="*/ 1656 w 3341"/>
                    <a:gd name="T81" fmla="*/ 1178 h 3162"/>
                    <a:gd name="T82" fmla="*/ 1666 w 3341"/>
                    <a:gd name="T83" fmla="*/ 1100 h 3162"/>
                    <a:gd name="T84" fmla="*/ 1671 w 3341"/>
                    <a:gd name="T85" fmla="*/ 1013 h 3162"/>
                    <a:gd name="T86" fmla="*/ 1671 w 3341"/>
                    <a:gd name="T87" fmla="*/ 887 h 3162"/>
                    <a:gd name="T88" fmla="*/ 1666 w 3341"/>
                    <a:gd name="T89" fmla="*/ 751 h 3162"/>
                    <a:gd name="T90" fmla="*/ 1654 w 3341"/>
                    <a:gd name="T91" fmla="*/ 657 h 3162"/>
                    <a:gd name="T92" fmla="*/ 1634 w 3341"/>
                    <a:gd name="T93" fmla="*/ 583 h 3162"/>
                    <a:gd name="T94" fmla="*/ 1618 w 3341"/>
                    <a:gd name="T95" fmla="*/ 549 h 3162"/>
                    <a:gd name="T96" fmla="*/ 1577 w 3341"/>
                    <a:gd name="T97" fmla="*/ 471 h 3162"/>
                    <a:gd name="T98" fmla="*/ 1529 w 3341"/>
                    <a:gd name="T99" fmla="*/ 395 h 3162"/>
                    <a:gd name="T100" fmla="*/ 1503 w 3341"/>
                    <a:gd name="T101" fmla="*/ 368 h 3162"/>
                    <a:gd name="T102" fmla="*/ 1403 w 3341"/>
                    <a:gd name="T103" fmla="*/ 300 h 3162"/>
                    <a:gd name="T104" fmla="*/ 1296 w 3341"/>
                    <a:gd name="T105" fmla="*/ 246 h 3162"/>
                    <a:gd name="T106" fmla="*/ 1196 w 3341"/>
                    <a:gd name="T107" fmla="*/ 174 h 3162"/>
                    <a:gd name="T108" fmla="*/ 1105 w 3341"/>
                    <a:gd name="T109" fmla="*/ 78 h 3162"/>
                    <a:gd name="T110" fmla="*/ 1067 w 3341"/>
                    <a:gd name="T111" fmla="*/ 39 h 3162"/>
                    <a:gd name="T112" fmla="*/ 1037 w 3341"/>
                    <a:gd name="T113" fmla="*/ 12 h 3162"/>
                    <a:gd name="T114" fmla="*/ 982 w 3341"/>
                    <a:gd name="T115" fmla="*/ 2 h 3162"/>
                    <a:gd name="T116" fmla="*/ 882 w 3341"/>
                    <a:gd name="T117" fmla="*/ 2 h 3162"/>
                    <a:gd name="T118" fmla="*/ 806 w 3341"/>
                    <a:gd name="T119" fmla="*/ 17 h 3162"/>
                    <a:gd name="T120" fmla="*/ 708 w 3341"/>
                    <a:gd name="T121" fmla="*/ 67 h 316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41"/>
                    <a:gd name="T184" fmla="*/ 0 h 3162"/>
                    <a:gd name="T185" fmla="*/ 3341 w 3341"/>
                    <a:gd name="T186" fmla="*/ 3162 h 316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41" h="3162">
                      <a:moveTo>
                        <a:pt x="1312" y="181"/>
                      </a:moveTo>
                      <a:lnTo>
                        <a:pt x="1284" y="219"/>
                      </a:lnTo>
                      <a:lnTo>
                        <a:pt x="1249" y="248"/>
                      </a:lnTo>
                      <a:lnTo>
                        <a:pt x="1209" y="267"/>
                      </a:lnTo>
                      <a:lnTo>
                        <a:pt x="1165" y="281"/>
                      </a:lnTo>
                      <a:lnTo>
                        <a:pt x="1117" y="288"/>
                      </a:lnTo>
                      <a:lnTo>
                        <a:pt x="1065" y="288"/>
                      </a:lnTo>
                      <a:lnTo>
                        <a:pt x="1009" y="285"/>
                      </a:lnTo>
                      <a:lnTo>
                        <a:pt x="954" y="281"/>
                      </a:lnTo>
                      <a:lnTo>
                        <a:pt x="902" y="273"/>
                      </a:lnTo>
                      <a:lnTo>
                        <a:pt x="846" y="263"/>
                      </a:lnTo>
                      <a:lnTo>
                        <a:pt x="794" y="260"/>
                      </a:lnTo>
                      <a:lnTo>
                        <a:pt x="746" y="256"/>
                      </a:lnTo>
                      <a:lnTo>
                        <a:pt x="698" y="256"/>
                      </a:lnTo>
                      <a:lnTo>
                        <a:pt x="658" y="263"/>
                      </a:lnTo>
                      <a:lnTo>
                        <a:pt x="625" y="277"/>
                      </a:lnTo>
                      <a:lnTo>
                        <a:pt x="597" y="296"/>
                      </a:lnTo>
                      <a:lnTo>
                        <a:pt x="570" y="333"/>
                      </a:lnTo>
                      <a:lnTo>
                        <a:pt x="549" y="369"/>
                      </a:lnTo>
                      <a:lnTo>
                        <a:pt x="529" y="404"/>
                      </a:lnTo>
                      <a:lnTo>
                        <a:pt x="514" y="440"/>
                      </a:lnTo>
                      <a:lnTo>
                        <a:pt x="503" y="480"/>
                      </a:lnTo>
                      <a:lnTo>
                        <a:pt x="495" y="521"/>
                      </a:lnTo>
                      <a:lnTo>
                        <a:pt x="487" y="565"/>
                      </a:lnTo>
                      <a:lnTo>
                        <a:pt x="481" y="603"/>
                      </a:lnTo>
                      <a:lnTo>
                        <a:pt x="470" y="691"/>
                      </a:lnTo>
                      <a:lnTo>
                        <a:pt x="458" y="787"/>
                      </a:lnTo>
                      <a:lnTo>
                        <a:pt x="447" y="832"/>
                      </a:lnTo>
                      <a:lnTo>
                        <a:pt x="433" y="883"/>
                      </a:lnTo>
                      <a:lnTo>
                        <a:pt x="418" y="931"/>
                      </a:lnTo>
                      <a:lnTo>
                        <a:pt x="403" y="979"/>
                      </a:lnTo>
                      <a:lnTo>
                        <a:pt x="391" y="999"/>
                      </a:lnTo>
                      <a:lnTo>
                        <a:pt x="378" y="1020"/>
                      </a:lnTo>
                      <a:lnTo>
                        <a:pt x="366" y="1043"/>
                      </a:lnTo>
                      <a:lnTo>
                        <a:pt x="351" y="1072"/>
                      </a:lnTo>
                      <a:lnTo>
                        <a:pt x="311" y="1123"/>
                      </a:lnTo>
                      <a:lnTo>
                        <a:pt x="270" y="1183"/>
                      </a:lnTo>
                      <a:lnTo>
                        <a:pt x="230" y="1242"/>
                      </a:lnTo>
                      <a:lnTo>
                        <a:pt x="190" y="1302"/>
                      </a:lnTo>
                      <a:lnTo>
                        <a:pt x="174" y="1335"/>
                      </a:lnTo>
                      <a:lnTo>
                        <a:pt x="163" y="1361"/>
                      </a:lnTo>
                      <a:lnTo>
                        <a:pt x="151" y="1386"/>
                      </a:lnTo>
                      <a:lnTo>
                        <a:pt x="138" y="1415"/>
                      </a:lnTo>
                      <a:lnTo>
                        <a:pt x="123" y="1467"/>
                      </a:lnTo>
                      <a:lnTo>
                        <a:pt x="107" y="1515"/>
                      </a:lnTo>
                      <a:lnTo>
                        <a:pt x="90" y="1563"/>
                      </a:lnTo>
                      <a:lnTo>
                        <a:pt x="75" y="1601"/>
                      </a:lnTo>
                      <a:lnTo>
                        <a:pt x="46" y="1682"/>
                      </a:lnTo>
                      <a:lnTo>
                        <a:pt x="23" y="1757"/>
                      </a:lnTo>
                      <a:lnTo>
                        <a:pt x="11" y="1797"/>
                      </a:lnTo>
                      <a:lnTo>
                        <a:pt x="7" y="1837"/>
                      </a:lnTo>
                      <a:lnTo>
                        <a:pt x="0" y="1882"/>
                      </a:lnTo>
                      <a:lnTo>
                        <a:pt x="0" y="1926"/>
                      </a:lnTo>
                      <a:lnTo>
                        <a:pt x="0" y="1974"/>
                      </a:lnTo>
                      <a:lnTo>
                        <a:pt x="4" y="2026"/>
                      </a:lnTo>
                      <a:lnTo>
                        <a:pt x="11" y="2081"/>
                      </a:lnTo>
                      <a:lnTo>
                        <a:pt x="23" y="2141"/>
                      </a:lnTo>
                      <a:lnTo>
                        <a:pt x="34" y="2196"/>
                      </a:lnTo>
                      <a:lnTo>
                        <a:pt x="50" y="2244"/>
                      </a:lnTo>
                      <a:lnTo>
                        <a:pt x="63" y="2292"/>
                      </a:lnTo>
                      <a:lnTo>
                        <a:pt x="82" y="2337"/>
                      </a:lnTo>
                      <a:lnTo>
                        <a:pt x="103" y="2385"/>
                      </a:lnTo>
                      <a:lnTo>
                        <a:pt x="126" y="2436"/>
                      </a:lnTo>
                      <a:lnTo>
                        <a:pt x="155" y="2492"/>
                      </a:lnTo>
                      <a:lnTo>
                        <a:pt x="190" y="2552"/>
                      </a:lnTo>
                      <a:lnTo>
                        <a:pt x="211" y="2592"/>
                      </a:lnTo>
                      <a:lnTo>
                        <a:pt x="230" y="2628"/>
                      </a:lnTo>
                      <a:lnTo>
                        <a:pt x="247" y="2663"/>
                      </a:lnTo>
                      <a:lnTo>
                        <a:pt x="263" y="2699"/>
                      </a:lnTo>
                      <a:lnTo>
                        <a:pt x="290" y="2768"/>
                      </a:lnTo>
                      <a:lnTo>
                        <a:pt x="322" y="2832"/>
                      </a:lnTo>
                      <a:lnTo>
                        <a:pt x="343" y="2859"/>
                      </a:lnTo>
                      <a:lnTo>
                        <a:pt x="362" y="2887"/>
                      </a:lnTo>
                      <a:lnTo>
                        <a:pt x="386" y="2912"/>
                      </a:lnTo>
                      <a:lnTo>
                        <a:pt x="414" y="2939"/>
                      </a:lnTo>
                      <a:lnTo>
                        <a:pt x="447" y="2964"/>
                      </a:lnTo>
                      <a:lnTo>
                        <a:pt x="481" y="2983"/>
                      </a:lnTo>
                      <a:lnTo>
                        <a:pt x="526" y="3008"/>
                      </a:lnTo>
                      <a:lnTo>
                        <a:pt x="574" y="3024"/>
                      </a:lnTo>
                      <a:lnTo>
                        <a:pt x="618" y="3043"/>
                      </a:lnTo>
                      <a:lnTo>
                        <a:pt x="662" y="3056"/>
                      </a:lnTo>
                      <a:lnTo>
                        <a:pt x="698" y="3068"/>
                      </a:lnTo>
                      <a:lnTo>
                        <a:pt x="733" y="3079"/>
                      </a:lnTo>
                      <a:lnTo>
                        <a:pt x="798" y="3099"/>
                      </a:lnTo>
                      <a:lnTo>
                        <a:pt x="858" y="3112"/>
                      </a:lnTo>
                      <a:lnTo>
                        <a:pt x="913" y="3124"/>
                      </a:lnTo>
                      <a:lnTo>
                        <a:pt x="980" y="3131"/>
                      </a:lnTo>
                      <a:lnTo>
                        <a:pt x="1017" y="3135"/>
                      </a:lnTo>
                      <a:lnTo>
                        <a:pt x="1057" y="3139"/>
                      </a:lnTo>
                      <a:lnTo>
                        <a:pt x="1101" y="3143"/>
                      </a:lnTo>
                      <a:lnTo>
                        <a:pt x="1149" y="3147"/>
                      </a:lnTo>
                      <a:lnTo>
                        <a:pt x="1404" y="3158"/>
                      </a:lnTo>
                      <a:lnTo>
                        <a:pt x="1656" y="3162"/>
                      </a:lnTo>
                      <a:lnTo>
                        <a:pt x="1783" y="3158"/>
                      </a:lnTo>
                      <a:lnTo>
                        <a:pt x="1907" y="3154"/>
                      </a:lnTo>
                      <a:lnTo>
                        <a:pt x="2030" y="3147"/>
                      </a:lnTo>
                      <a:lnTo>
                        <a:pt x="2155" y="3135"/>
                      </a:lnTo>
                      <a:lnTo>
                        <a:pt x="2247" y="3124"/>
                      </a:lnTo>
                      <a:lnTo>
                        <a:pt x="2329" y="3116"/>
                      </a:lnTo>
                      <a:lnTo>
                        <a:pt x="2410" y="3104"/>
                      </a:lnTo>
                      <a:lnTo>
                        <a:pt x="2487" y="3087"/>
                      </a:lnTo>
                      <a:lnTo>
                        <a:pt x="2558" y="3076"/>
                      </a:lnTo>
                      <a:lnTo>
                        <a:pt x="2625" y="3056"/>
                      </a:lnTo>
                      <a:lnTo>
                        <a:pt x="2688" y="3039"/>
                      </a:lnTo>
                      <a:lnTo>
                        <a:pt x="2750" y="3016"/>
                      </a:lnTo>
                      <a:lnTo>
                        <a:pt x="2805" y="2987"/>
                      </a:lnTo>
                      <a:lnTo>
                        <a:pt x="2857" y="2960"/>
                      </a:lnTo>
                      <a:lnTo>
                        <a:pt x="2909" y="2924"/>
                      </a:lnTo>
                      <a:lnTo>
                        <a:pt x="2957" y="2884"/>
                      </a:lnTo>
                      <a:lnTo>
                        <a:pt x="3001" y="2840"/>
                      </a:lnTo>
                      <a:lnTo>
                        <a:pt x="3043" y="2792"/>
                      </a:lnTo>
                      <a:lnTo>
                        <a:pt x="3084" y="2736"/>
                      </a:lnTo>
                      <a:lnTo>
                        <a:pt x="3120" y="2676"/>
                      </a:lnTo>
                      <a:lnTo>
                        <a:pt x="3139" y="2644"/>
                      </a:lnTo>
                      <a:lnTo>
                        <a:pt x="3160" y="2617"/>
                      </a:lnTo>
                      <a:lnTo>
                        <a:pt x="3180" y="2588"/>
                      </a:lnTo>
                      <a:lnTo>
                        <a:pt x="3201" y="2569"/>
                      </a:lnTo>
                      <a:lnTo>
                        <a:pt x="3231" y="2525"/>
                      </a:lnTo>
                      <a:lnTo>
                        <a:pt x="3264" y="2481"/>
                      </a:lnTo>
                      <a:lnTo>
                        <a:pt x="3275" y="2456"/>
                      </a:lnTo>
                      <a:lnTo>
                        <a:pt x="3289" y="2429"/>
                      </a:lnTo>
                      <a:lnTo>
                        <a:pt x="3300" y="2396"/>
                      </a:lnTo>
                      <a:lnTo>
                        <a:pt x="3312" y="2356"/>
                      </a:lnTo>
                      <a:lnTo>
                        <a:pt x="3320" y="2312"/>
                      </a:lnTo>
                      <a:lnTo>
                        <a:pt x="3327" y="2260"/>
                      </a:lnTo>
                      <a:lnTo>
                        <a:pt x="3331" y="2200"/>
                      </a:lnTo>
                      <a:lnTo>
                        <a:pt x="3337" y="2133"/>
                      </a:lnTo>
                      <a:lnTo>
                        <a:pt x="3337" y="2081"/>
                      </a:lnTo>
                      <a:lnTo>
                        <a:pt x="3341" y="2026"/>
                      </a:lnTo>
                      <a:lnTo>
                        <a:pt x="3341" y="1970"/>
                      </a:lnTo>
                      <a:lnTo>
                        <a:pt x="3341" y="1905"/>
                      </a:lnTo>
                      <a:lnTo>
                        <a:pt x="3341" y="1774"/>
                      </a:lnTo>
                      <a:lnTo>
                        <a:pt x="3341" y="1634"/>
                      </a:lnTo>
                      <a:lnTo>
                        <a:pt x="3337" y="1567"/>
                      </a:lnTo>
                      <a:lnTo>
                        <a:pt x="3331" y="1502"/>
                      </a:lnTo>
                      <a:lnTo>
                        <a:pt x="3323" y="1434"/>
                      </a:lnTo>
                      <a:lnTo>
                        <a:pt x="3316" y="1375"/>
                      </a:lnTo>
                      <a:lnTo>
                        <a:pt x="3308" y="1313"/>
                      </a:lnTo>
                      <a:lnTo>
                        <a:pt x="3297" y="1258"/>
                      </a:lnTo>
                      <a:lnTo>
                        <a:pt x="3283" y="1210"/>
                      </a:lnTo>
                      <a:lnTo>
                        <a:pt x="3268" y="1166"/>
                      </a:lnTo>
                      <a:lnTo>
                        <a:pt x="3256" y="1146"/>
                      </a:lnTo>
                      <a:lnTo>
                        <a:pt x="3249" y="1127"/>
                      </a:lnTo>
                      <a:lnTo>
                        <a:pt x="3235" y="1098"/>
                      </a:lnTo>
                      <a:lnTo>
                        <a:pt x="3220" y="1072"/>
                      </a:lnTo>
                      <a:lnTo>
                        <a:pt x="3187" y="1006"/>
                      </a:lnTo>
                      <a:lnTo>
                        <a:pt x="3153" y="943"/>
                      </a:lnTo>
                      <a:lnTo>
                        <a:pt x="3112" y="880"/>
                      </a:lnTo>
                      <a:lnTo>
                        <a:pt x="3072" y="820"/>
                      </a:lnTo>
                      <a:lnTo>
                        <a:pt x="3057" y="791"/>
                      </a:lnTo>
                      <a:lnTo>
                        <a:pt x="3036" y="772"/>
                      </a:lnTo>
                      <a:lnTo>
                        <a:pt x="3020" y="751"/>
                      </a:lnTo>
                      <a:lnTo>
                        <a:pt x="3005" y="736"/>
                      </a:lnTo>
                      <a:lnTo>
                        <a:pt x="2938" y="684"/>
                      </a:lnTo>
                      <a:lnTo>
                        <a:pt x="2872" y="640"/>
                      </a:lnTo>
                      <a:lnTo>
                        <a:pt x="2805" y="599"/>
                      </a:lnTo>
                      <a:lnTo>
                        <a:pt x="2732" y="565"/>
                      </a:lnTo>
                      <a:lnTo>
                        <a:pt x="2665" y="528"/>
                      </a:lnTo>
                      <a:lnTo>
                        <a:pt x="2592" y="492"/>
                      </a:lnTo>
                      <a:lnTo>
                        <a:pt x="2525" y="452"/>
                      </a:lnTo>
                      <a:lnTo>
                        <a:pt x="2458" y="404"/>
                      </a:lnTo>
                      <a:lnTo>
                        <a:pt x="2391" y="348"/>
                      </a:lnTo>
                      <a:lnTo>
                        <a:pt x="2326" y="285"/>
                      </a:lnTo>
                      <a:lnTo>
                        <a:pt x="2266" y="219"/>
                      </a:lnTo>
                      <a:lnTo>
                        <a:pt x="2210" y="156"/>
                      </a:lnTo>
                      <a:lnTo>
                        <a:pt x="2182" y="129"/>
                      </a:lnTo>
                      <a:lnTo>
                        <a:pt x="2159" y="100"/>
                      </a:lnTo>
                      <a:lnTo>
                        <a:pt x="2134" y="77"/>
                      </a:lnTo>
                      <a:lnTo>
                        <a:pt x="2114" y="52"/>
                      </a:lnTo>
                      <a:lnTo>
                        <a:pt x="2093" y="37"/>
                      </a:lnTo>
                      <a:lnTo>
                        <a:pt x="2074" y="25"/>
                      </a:lnTo>
                      <a:lnTo>
                        <a:pt x="2059" y="14"/>
                      </a:lnTo>
                      <a:lnTo>
                        <a:pt x="2042" y="8"/>
                      </a:lnTo>
                      <a:lnTo>
                        <a:pt x="1963" y="4"/>
                      </a:lnTo>
                      <a:lnTo>
                        <a:pt x="1892" y="0"/>
                      </a:lnTo>
                      <a:lnTo>
                        <a:pt x="1823" y="0"/>
                      </a:lnTo>
                      <a:lnTo>
                        <a:pt x="1763" y="4"/>
                      </a:lnTo>
                      <a:lnTo>
                        <a:pt x="1708" y="14"/>
                      </a:lnTo>
                      <a:lnTo>
                        <a:pt x="1656" y="22"/>
                      </a:lnTo>
                      <a:lnTo>
                        <a:pt x="1612" y="33"/>
                      </a:lnTo>
                      <a:lnTo>
                        <a:pt x="1568" y="48"/>
                      </a:lnTo>
                      <a:lnTo>
                        <a:pt x="1489" y="85"/>
                      </a:lnTo>
                      <a:lnTo>
                        <a:pt x="1416" y="133"/>
                      </a:lnTo>
                      <a:lnTo>
                        <a:pt x="1345" y="192"/>
                      </a:lnTo>
                      <a:lnTo>
                        <a:pt x="1272" y="256"/>
                      </a:lnTo>
                    </a:path>
                  </a:pathLst>
                </a:cu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94" name="Rectangle 23"/>
                <p:cNvSpPr>
                  <a:spLocks noChangeArrowheads="1"/>
                </p:cNvSpPr>
                <p:nvPr/>
              </p:nvSpPr>
              <p:spPr bwMode="auto">
                <a:xfrm>
                  <a:off x="3827" y="2559"/>
                  <a:ext cx="97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95" name="Rectangle 24"/>
                <p:cNvSpPr>
                  <a:spLocks noChangeArrowheads="1"/>
                </p:cNvSpPr>
                <p:nvPr/>
              </p:nvSpPr>
              <p:spPr bwMode="auto">
                <a:xfrm>
                  <a:off x="3831" y="2527"/>
                  <a:ext cx="116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 dirty="0" err="1">
                      <a:solidFill>
                        <a:srgbClr val="000000"/>
                      </a:solidFill>
                      <a:latin typeface="Times"/>
                    </a:rPr>
                    <a:t>i,j</a:t>
                  </a:r>
                  <a:endParaRPr lang="en-US" dirty="0"/>
                </a:p>
              </p:txBody>
            </p:sp>
            <p:sp>
              <p:nvSpPr>
                <p:cNvPr id="11296" name="Rectangle 25"/>
                <p:cNvSpPr>
                  <a:spLocks noChangeArrowheads="1"/>
                </p:cNvSpPr>
                <p:nvPr/>
              </p:nvSpPr>
              <p:spPr bwMode="auto">
                <a:xfrm>
                  <a:off x="3905" y="2562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297" name="Rectangle 26"/>
                <p:cNvSpPr>
                  <a:spLocks noChangeArrowheads="1"/>
                </p:cNvSpPr>
                <p:nvPr/>
              </p:nvSpPr>
              <p:spPr bwMode="auto">
                <a:xfrm>
                  <a:off x="3827" y="2256"/>
                  <a:ext cx="19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Rectangle 27"/>
                <p:cNvSpPr>
                  <a:spLocks noChangeArrowheads="1"/>
                </p:cNvSpPr>
                <p:nvPr/>
              </p:nvSpPr>
              <p:spPr bwMode="auto">
                <a:xfrm>
                  <a:off x="3827" y="2256"/>
                  <a:ext cx="301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i,j</a:t>
                  </a:r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+1</a:t>
                  </a:r>
                  <a:endParaRPr lang="en-US"/>
                </a:p>
              </p:txBody>
            </p:sp>
            <p:sp>
              <p:nvSpPr>
                <p:cNvPr id="11300" name="Rectangle 29"/>
                <p:cNvSpPr>
                  <a:spLocks noChangeArrowheads="1"/>
                </p:cNvSpPr>
                <p:nvPr/>
              </p:nvSpPr>
              <p:spPr bwMode="auto">
                <a:xfrm>
                  <a:off x="3875" y="2367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01" name="Rectangle 30"/>
                <p:cNvSpPr>
                  <a:spLocks noChangeArrowheads="1"/>
                </p:cNvSpPr>
                <p:nvPr/>
              </p:nvSpPr>
              <p:spPr bwMode="auto">
                <a:xfrm>
                  <a:off x="4115" y="2559"/>
                  <a:ext cx="190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Rectangle 31"/>
                <p:cNvSpPr>
                  <a:spLocks noChangeArrowheads="1"/>
                </p:cNvSpPr>
                <p:nvPr/>
              </p:nvSpPr>
              <p:spPr bwMode="auto">
                <a:xfrm>
                  <a:off x="4114" y="2527"/>
                  <a:ext cx="198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i+</a:t>
                  </a:r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1</a:t>
                  </a:r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,j</a:t>
                  </a:r>
                  <a:endParaRPr lang="en-US"/>
                </a:p>
              </p:txBody>
            </p:sp>
            <p:sp>
              <p:nvSpPr>
                <p:cNvPr id="11304" name="Rectangle 33"/>
                <p:cNvSpPr>
                  <a:spLocks noChangeArrowheads="1"/>
                </p:cNvSpPr>
                <p:nvPr/>
              </p:nvSpPr>
              <p:spPr bwMode="auto">
                <a:xfrm>
                  <a:off x="4141" y="2670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05" name="Rectangle 34"/>
                <p:cNvSpPr>
                  <a:spLocks noChangeArrowheads="1"/>
                </p:cNvSpPr>
                <p:nvPr/>
              </p:nvSpPr>
              <p:spPr bwMode="auto">
                <a:xfrm>
                  <a:off x="3540" y="2568"/>
                  <a:ext cx="163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6" name="Rectangle 35"/>
                <p:cNvSpPr>
                  <a:spLocks noChangeArrowheads="1"/>
                </p:cNvSpPr>
                <p:nvPr/>
              </p:nvSpPr>
              <p:spPr bwMode="auto">
                <a:xfrm>
                  <a:off x="3544" y="2527"/>
                  <a:ext cx="165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i</a:t>
                  </a:r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-1</a:t>
                  </a:r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,j</a:t>
                  </a:r>
                  <a:endParaRPr lang="en-US"/>
                </a:p>
              </p:txBody>
            </p:sp>
            <p:sp>
              <p:nvSpPr>
                <p:cNvPr id="11309" name="Rectangle 38"/>
                <p:cNvSpPr>
                  <a:spLocks noChangeArrowheads="1"/>
                </p:cNvSpPr>
                <p:nvPr/>
              </p:nvSpPr>
              <p:spPr bwMode="auto">
                <a:xfrm>
                  <a:off x="3698" y="2570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10" name="Rectangle 39"/>
                <p:cNvSpPr>
                  <a:spLocks noChangeArrowheads="1"/>
                </p:cNvSpPr>
                <p:nvPr/>
              </p:nvSpPr>
              <p:spPr bwMode="auto">
                <a:xfrm>
                  <a:off x="3827" y="2847"/>
                  <a:ext cx="163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Rectangle 40"/>
                <p:cNvSpPr>
                  <a:spLocks noChangeArrowheads="1"/>
                </p:cNvSpPr>
                <p:nvPr/>
              </p:nvSpPr>
              <p:spPr bwMode="auto">
                <a:xfrm>
                  <a:off x="3827" y="2826"/>
                  <a:ext cx="165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i,j</a:t>
                  </a:r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-1</a:t>
                  </a:r>
                  <a:endParaRPr lang="en-US"/>
                </a:p>
              </p:txBody>
            </p:sp>
            <p:sp>
              <p:nvSpPr>
                <p:cNvPr id="11314" name="Rectangle 43"/>
                <p:cNvSpPr>
                  <a:spLocks noChangeArrowheads="1"/>
                </p:cNvSpPr>
                <p:nvPr/>
              </p:nvSpPr>
              <p:spPr bwMode="auto">
                <a:xfrm>
                  <a:off x="3985" y="2850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15" name="Oval 44"/>
                <p:cNvSpPr>
                  <a:spLocks noChangeArrowheads="1"/>
                </p:cNvSpPr>
                <p:nvPr/>
              </p:nvSpPr>
              <p:spPr bwMode="auto">
                <a:xfrm>
                  <a:off x="3498" y="2646"/>
                  <a:ext cx="33" cy="36"/>
                </a:xfrm>
                <a:prstGeom prst="ellipse">
                  <a:avLst/>
                </a:prstGeom>
                <a:solidFill>
                  <a:srgbClr val="000000"/>
                </a:solidFill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Oval 45"/>
                <p:cNvSpPr>
                  <a:spLocks noChangeArrowheads="1"/>
                </p:cNvSpPr>
                <p:nvPr/>
              </p:nvSpPr>
              <p:spPr bwMode="auto">
                <a:xfrm>
                  <a:off x="3786" y="2354"/>
                  <a:ext cx="33" cy="37"/>
                </a:xfrm>
                <a:prstGeom prst="ellipse">
                  <a:avLst/>
                </a:prstGeom>
                <a:solidFill>
                  <a:srgbClr val="000000"/>
                </a:solidFill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Oval 46"/>
                <p:cNvSpPr>
                  <a:spLocks noChangeArrowheads="1"/>
                </p:cNvSpPr>
                <p:nvPr/>
              </p:nvSpPr>
              <p:spPr bwMode="auto">
                <a:xfrm>
                  <a:off x="3786" y="2653"/>
                  <a:ext cx="33" cy="38"/>
                </a:xfrm>
                <a:prstGeom prst="ellipse">
                  <a:avLst/>
                </a:prstGeom>
                <a:solidFill>
                  <a:srgbClr val="000000"/>
                </a:solidFill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8" name="Oval 47"/>
                <p:cNvSpPr>
                  <a:spLocks noChangeArrowheads="1"/>
                </p:cNvSpPr>
                <p:nvPr/>
              </p:nvSpPr>
              <p:spPr bwMode="auto">
                <a:xfrm>
                  <a:off x="3786" y="2938"/>
                  <a:ext cx="33" cy="36"/>
                </a:xfrm>
                <a:prstGeom prst="ellipse">
                  <a:avLst/>
                </a:prstGeom>
                <a:solidFill>
                  <a:srgbClr val="000000"/>
                </a:solidFill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Oval 48"/>
                <p:cNvSpPr>
                  <a:spLocks noChangeArrowheads="1"/>
                </p:cNvSpPr>
                <p:nvPr/>
              </p:nvSpPr>
              <p:spPr bwMode="auto">
                <a:xfrm>
                  <a:off x="4073" y="2646"/>
                  <a:ext cx="32" cy="36"/>
                </a:xfrm>
                <a:prstGeom prst="ellipse">
                  <a:avLst/>
                </a:prstGeom>
                <a:solidFill>
                  <a:srgbClr val="000000"/>
                </a:solidFill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0" name="Rectangle 49"/>
                <p:cNvSpPr>
                  <a:spLocks noChangeArrowheads="1"/>
                </p:cNvSpPr>
                <p:nvPr/>
              </p:nvSpPr>
              <p:spPr bwMode="auto">
                <a:xfrm>
                  <a:off x="5073" y="3442"/>
                  <a:ext cx="130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Rectangle 50"/>
                <p:cNvSpPr>
                  <a:spLocks noChangeArrowheads="1"/>
                </p:cNvSpPr>
                <p:nvPr/>
              </p:nvSpPr>
              <p:spPr bwMode="auto">
                <a:xfrm>
                  <a:off x="5073" y="3445"/>
                  <a:ext cx="12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x, i</a:t>
                  </a:r>
                  <a:endParaRPr lang="en-US"/>
                </a:p>
              </p:txBody>
            </p:sp>
            <p:sp>
              <p:nvSpPr>
                <p:cNvPr id="11322" name="Rectangle 51"/>
                <p:cNvSpPr>
                  <a:spLocks noChangeArrowheads="1"/>
                </p:cNvSpPr>
                <p:nvPr/>
              </p:nvSpPr>
              <p:spPr bwMode="auto">
                <a:xfrm>
                  <a:off x="5166" y="3445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2774" y="1414"/>
                  <a:ext cx="130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4" y="1416"/>
                  <a:ext cx="117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y, j</a:t>
                  </a:r>
                  <a:endParaRPr lang="en-US"/>
                </a:p>
              </p:txBody>
            </p:sp>
            <p:sp>
              <p:nvSpPr>
                <p:cNvPr id="113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867" y="1416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26" name="Rectangle 55"/>
                <p:cNvSpPr>
                  <a:spLocks noChangeArrowheads="1"/>
                </p:cNvSpPr>
                <p:nvPr/>
              </p:nvSpPr>
              <p:spPr bwMode="auto">
                <a:xfrm>
                  <a:off x="4969" y="2005"/>
                  <a:ext cx="34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7" name="Rectangle 56"/>
                <p:cNvSpPr>
                  <a:spLocks noChangeArrowheads="1"/>
                </p:cNvSpPr>
                <p:nvPr/>
              </p:nvSpPr>
              <p:spPr bwMode="auto">
                <a:xfrm>
                  <a:off x="4969" y="2008"/>
                  <a:ext cx="34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Domain</a:t>
                  </a:r>
                  <a:endParaRPr lang="en-US"/>
                </a:p>
              </p:txBody>
            </p:sp>
            <p:sp>
              <p:nvSpPr>
                <p:cNvPr id="11328" name="Rectangle 57"/>
                <p:cNvSpPr>
                  <a:spLocks noChangeArrowheads="1"/>
                </p:cNvSpPr>
                <p:nvPr/>
              </p:nvSpPr>
              <p:spPr bwMode="auto">
                <a:xfrm>
                  <a:off x="5278" y="2008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29" name="Rectangle 58"/>
                <p:cNvSpPr>
                  <a:spLocks noChangeArrowheads="1"/>
                </p:cNvSpPr>
                <p:nvPr/>
              </p:nvSpPr>
              <p:spPr bwMode="auto">
                <a:xfrm>
                  <a:off x="4849" y="1646"/>
                  <a:ext cx="25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Rectangle 59"/>
                <p:cNvSpPr>
                  <a:spLocks noChangeArrowheads="1"/>
                </p:cNvSpPr>
                <p:nvPr/>
              </p:nvSpPr>
              <p:spPr bwMode="auto">
                <a:xfrm>
                  <a:off x="4849" y="1649"/>
                  <a:ext cx="25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Mesh</a:t>
                  </a:r>
                  <a:endParaRPr lang="en-US"/>
                </a:p>
              </p:txBody>
            </p:sp>
            <p:sp>
              <p:nvSpPr>
                <p:cNvPr id="11331" name="Rectangle 60"/>
                <p:cNvSpPr>
                  <a:spLocks noChangeArrowheads="1"/>
                </p:cNvSpPr>
                <p:nvPr/>
              </p:nvSpPr>
              <p:spPr bwMode="auto">
                <a:xfrm>
                  <a:off x="5062" y="1649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32" name="Rectangle 61"/>
                <p:cNvSpPr>
                  <a:spLocks noChangeArrowheads="1"/>
                </p:cNvSpPr>
                <p:nvPr/>
              </p:nvSpPr>
              <p:spPr bwMode="auto">
                <a:xfrm>
                  <a:off x="5017" y="2787"/>
                  <a:ext cx="45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Rectangle 62"/>
                <p:cNvSpPr>
                  <a:spLocks noChangeArrowheads="1"/>
                </p:cNvSpPr>
                <p:nvPr/>
              </p:nvSpPr>
              <p:spPr bwMode="auto">
                <a:xfrm>
                  <a:off x="5017" y="2790"/>
                  <a:ext cx="467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  <a:latin typeface="Times"/>
                    </a:rPr>
                    <a:t>Node point</a:t>
                  </a:r>
                  <a:endParaRPr lang="en-US"/>
                </a:p>
              </p:txBody>
            </p:sp>
            <p:sp>
              <p:nvSpPr>
                <p:cNvPr id="11334" name="Rectangle 63"/>
                <p:cNvSpPr>
                  <a:spLocks noChangeArrowheads="1"/>
                </p:cNvSpPr>
                <p:nvPr/>
              </p:nvSpPr>
              <p:spPr bwMode="auto">
                <a:xfrm>
                  <a:off x="5446" y="2790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35" name="Rectangle 64"/>
                <p:cNvSpPr>
                  <a:spLocks noChangeArrowheads="1"/>
                </p:cNvSpPr>
                <p:nvPr/>
              </p:nvSpPr>
              <p:spPr bwMode="auto">
                <a:xfrm>
                  <a:off x="3899" y="3536"/>
                  <a:ext cx="117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Rectangle 65"/>
                <p:cNvSpPr>
                  <a:spLocks noChangeArrowheads="1"/>
                </p:cNvSpPr>
                <p:nvPr/>
              </p:nvSpPr>
              <p:spPr bwMode="auto">
                <a:xfrm>
                  <a:off x="3899" y="3535"/>
                  <a:ext cx="11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11337" name="Rectangle 66"/>
                <p:cNvSpPr>
                  <a:spLocks noChangeArrowheads="1"/>
                </p:cNvSpPr>
                <p:nvPr/>
              </p:nvSpPr>
              <p:spPr bwMode="auto">
                <a:xfrm>
                  <a:off x="3958" y="3544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38" name="Rectangle 67"/>
                <p:cNvSpPr>
                  <a:spLocks noChangeArrowheads="1"/>
                </p:cNvSpPr>
                <p:nvPr/>
              </p:nvSpPr>
              <p:spPr bwMode="auto">
                <a:xfrm>
                  <a:off x="3957" y="3546"/>
                  <a:ext cx="8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Rectangle 68"/>
                <p:cNvSpPr>
                  <a:spLocks noChangeArrowheads="1"/>
                </p:cNvSpPr>
                <p:nvPr/>
              </p:nvSpPr>
              <p:spPr bwMode="auto">
                <a:xfrm>
                  <a:off x="3957" y="3549"/>
                  <a:ext cx="8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x</a:t>
                  </a:r>
                  <a:endParaRPr lang="en-US"/>
                </a:p>
              </p:txBody>
            </p:sp>
            <p:sp>
              <p:nvSpPr>
                <p:cNvPr id="11340" name="Rectangle 69"/>
                <p:cNvSpPr>
                  <a:spLocks noChangeArrowheads="1"/>
                </p:cNvSpPr>
                <p:nvPr/>
              </p:nvSpPr>
              <p:spPr bwMode="auto">
                <a:xfrm>
                  <a:off x="3999" y="3549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41" name="Rectangle 70"/>
                <p:cNvSpPr>
                  <a:spLocks noChangeArrowheads="1"/>
                </p:cNvSpPr>
                <p:nvPr/>
              </p:nvSpPr>
              <p:spPr bwMode="auto">
                <a:xfrm>
                  <a:off x="2733" y="2465"/>
                  <a:ext cx="117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2" name="Rectangle 71"/>
                <p:cNvSpPr>
                  <a:spLocks noChangeArrowheads="1"/>
                </p:cNvSpPr>
                <p:nvPr/>
              </p:nvSpPr>
              <p:spPr bwMode="auto">
                <a:xfrm>
                  <a:off x="2733" y="2464"/>
                  <a:ext cx="116" cy="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11343" name="Rectangle 72"/>
                <p:cNvSpPr>
                  <a:spLocks noChangeArrowheads="1"/>
                </p:cNvSpPr>
                <p:nvPr/>
              </p:nvSpPr>
              <p:spPr bwMode="auto">
                <a:xfrm>
                  <a:off x="2792" y="2474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44" name="Rectangle 73"/>
                <p:cNvSpPr>
                  <a:spLocks noChangeArrowheads="1"/>
                </p:cNvSpPr>
                <p:nvPr/>
              </p:nvSpPr>
              <p:spPr bwMode="auto">
                <a:xfrm>
                  <a:off x="2792" y="2476"/>
                  <a:ext cx="8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Rectangle 74"/>
                <p:cNvSpPr>
                  <a:spLocks noChangeArrowheads="1"/>
                </p:cNvSpPr>
                <p:nvPr/>
              </p:nvSpPr>
              <p:spPr bwMode="auto">
                <a:xfrm>
                  <a:off x="2792" y="2479"/>
                  <a:ext cx="81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i="1">
                      <a:solidFill>
                        <a:srgbClr val="000000"/>
                      </a:solidFill>
                      <a:latin typeface="Times"/>
                    </a:rPr>
                    <a:t>y</a:t>
                  </a:r>
                  <a:endParaRPr lang="en-US"/>
                </a:p>
              </p:txBody>
            </p:sp>
            <p:sp>
              <p:nvSpPr>
                <p:cNvPr id="1134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34" y="2479"/>
                  <a:ext cx="62" cy="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  <p:sp>
              <p:nvSpPr>
                <p:cNvPr id="11347" name="Freeform 76"/>
                <p:cNvSpPr>
                  <a:spLocks/>
                </p:cNvSpPr>
                <p:nvPr/>
              </p:nvSpPr>
              <p:spPr bwMode="auto">
                <a:xfrm>
                  <a:off x="4727" y="2243"/>
                  <a:ext cx="87" cy="87"/>
                </a:xfrm>
                <a:custGeom>
                  <a:avLst/>
                  <a:gdLst>
                    <a:gd name="T0" fmla="*/ 0 w 173"/>
                    <a:gd name="T1" fmla="*/ 87 h 175"/>
                    <a:gd name="T2" fmla="*/ 41 w 173"/>
                    <a:gd name="T3" fmla="*/ 0 h 175"/>
                    <a:gd name="T4" fmla="*/ 31 w 173"/>
                    <a:gd name="T5" fmla="*/ 56 h 175"/>
                    <a:gd name="T6" fmla="*/ 87 w 173"/>
                    <a:gd name="T7" fmla="*/ 46 h 175"/>
                    <a:gd name="T8" fmla="*/ 0 w 173"/>
                    <a:gd name="T9" fmla="*/ 87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3"/>
                    <a:gd name="T16" fmla="*/ 0 h 175"/>
                    <a:gd name="T17" fmla="*/ 173 w 173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3" h="175">
                      <a:moveTo>
                        <a:pt x="0" y="175"/>
                      </a:moveTo>
                      <a:lnTo>
                        <a:pt x="81" y="0"/>
                      </a:lnTo>
                      <a:lnTo>
                        <a:pt x="62" y="112"/>
                      </a:lnTo>
                      <a:lnTo>
                        <a:pt x="173" y="93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8" name="Freeform 77"/>
                <p:cNvSpPr>
                  <a:spLocks/>
                </p:cNvSpPr>
                <p:nvPr/>
              </p:nvSpPr>
              <p:spPr bwMode="auto">
                <a:xfrm>
                  <a:off x="4752" y="2100"/>
                  <a:ext cx="206" cy="206"/>
                </a:xfrm>
                <a:custGeom>
                  <a:avLst/>
                  <a:gdLst>
                    <a:gd name="T0" fmla="*/ 206 w 413"/>
                    <a:gd name="T1" fmla="*/ 7 h 413"/>
                    <a:gd name="T2" fmla="*/ 199 w 413"/>
                    <a:gd name="T3" fmla="*/ 0 h 413"/>
                    <a:gd name="T4" fmla="*/ 0 w 413"/>
                    <a:gd name="T5" fmla="*/ 200 h 413"/>
                    <a:gd name="T6" fmla="*/ 7 w 413"/>
                    <a:gd name="T7" fmla="*/ 206 h 413"/>
                    <a:gd name="T8" fmla="*/ 206 w 413"/>
                    <a:gd name="T9" fmla="*/ 7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3"/>
                    <a:gd name="T17" fmla="*/ 413 w 413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3">
                      <a:moveTo>
                        <a:pt x="413" y="14"/>
                      </a:moveTo>
                      <a:lnTo>
                        <a:pt x="399" y="0"/>
                      </a:lnTo>
                      <a:lnTo>
                        <a:pt x="0" y="400"/>
                      </a:lnTo>
                      <a:lnTo>
                        <a:pt x="14" y="413"/>
                      </a:lnTo>
                      <a:lnTo>
                        <a:pt x="41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Freeform 78"/>
                <p:cNvSpPr>
                  <a:spLocks/>
                </p:cNvSpPr>
                <p:nvPr/>
              </p:nvSpPr>
              <p:spPr bwMode="auto">
                <a:xfrm>
                  <a:off x="4664" y="1795"/>
                  <a:ext cx="91" cy="80"/>
                </a:xfrm>
                <a:custGeom>
                  <a:avLst/>
                  <a:gdLst>
                    <a:gd name="T0" fmla="*/ 0 w 182"/>
                    <a:gd name="T1" fmla="*/ 80 h 159"/>
                    <a:gd name="T2" fmla="*/ 51 w 182"/>
                    <a:gd name="T3" fmla="*/ 0 h 159"/>
                    <a:gd name="T4" fmla="*/ 36 w 182"/>
                    <a:gd name="T5" fmla="*/ 52 h 159"/>
                    <a:gd name="T6" fmla="*/ 91 w 182"/>
                    <a:gd name="T7" fmla="*/ 52 h 159"/>
                    <a:gd name="T8" fmla="*/ 0 w 182"/>
                    <a:gd name="T9" fmla="*/ 8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59"/>
                    <a:gd name="T17" fmla="*/ 182 w 182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59">
                      <a:moveTo>
                        <a:pt x="0" y="159"/>
                      </a:moveTo>
                      <a:lnTo>
                        <a:pt x="103" y="0"/>
                      </a:lnTo>
                      <a:lnTo>
                        <a:pt x="71" y="104"/>
                      </a:lnTo>
                      <a:lnTo>
                        <a:pt x="182" y="104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Freeform 79"/>
                <p:cNvSpPr>
                  <a:spLocks/>
                </p:cNvSpPr>
                <p:nvPr/>
              </p:nvSpPr>
              <p:spPr bwMode="auto">
                <a:xfrm>
                  <a:off x="4693" y="1741"/>
                  <a:ext cx="153" cy="115"/>
                </a:xfrm>
                <a:custGeom>
                  <a:avLst/>
                  <a:gdLst>
                    <a:gd name="T0" fmla="*/ 153 w 307"/>
                    <a:gd name="T1" fmla="*/ 8 h 231"/>
                    <a:gd name="T2" fmla="*/ 148 w 307"/>
                    <a:gd name="T3" fmla="*/ 0 h 231"/>
                    <a:gd name="T4" fmla="*/ 0 w 307"/>
                    <a:gd name="T5" fmla="*/ 107 h 231"/>
                    <a:gd name="T6" fmla="*/ 6 w 307"/>
                    <a:gd name="T7" fmla="*/ 115 h 231"/>
                    <a:gd name="T8" fmla="*/ 153 w 307"/>
                    <a:gd name="T9" fmla="*/ 8 h 2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7"/>
                    <a:gd name="T16" fmla="*/ 0 h 231"/>
                    <a:gd name="T17" fmla="*/ 307 w 307"/>
                    <a:gd name="T18" fmla="*/ 231 h 2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7" h="231">
                      <a:moveTo>
                        <a:pt x="307" y="16"/>
                      </a:moveTo>
                      <a:lnTo>
                        <a:pt x="296" y="0"/>
                      </a:lnTo>
                      <a:lnTo>
                        <a:pt x="0" y="215"/>
                      </a:lnTo>
                      <a:lnTo>
                        <a:pt x="12" y="231"/>
                      </a:lnTo>
                      <a:lnTo>
                        <a:pt x="30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Freeform 80"/>
                <p:cNvSpPr>
                  <a:spLocks/>
                </p:cNvSpPr>
                <p:nvPr/>
              </p:nvSpPr>
              <p:spPr bwMode="auto">
                <a:xfrm>
                  <a:off x="4384" y="2672"/>
                  <a:ext cx="94" cy="64"/>
                </a:xfrm>
                <a:custGeom>
                  <a:avLst/>
                  <a:gdLst>
                    <a:gd name="T0" fmla="*/ 0 w 189"/>
                    <a:gd name="T1" fmla="*/ 10 h 129"/>
                    <a:gd name="T2" fmla="*/ 94 w 189"/>
                    <a:gd name="T3" fmla="*/ 0 h 129"/>
                    <a:gd name="T4" fmla="*/ 42 w 189"/>
                    <a:gd name="T5" fmla="*/ 20 h 129"/>
                    <a:gd name="T6" fmla="*/ 79 w 189"/>
                    <a:gd name="T7" fmla="*/ 64 h 129"/>
                    <a:gd name="T8" fmla="*/ 0 w 189"/>
                    <a:gd name="T9" fmla="*/ 10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129"/>
                    <a:gd name="T17" fmla="*/ 189 w 189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129">
                      <a:moveTo>
                        <a:pt x="0" y="20"/>
                      </a:moveTo>
                      <a:lnTo>
                        <a:pt x="189" y="0"/>
                      </a:lnTo>
                      <a:lnTo>
                        <a:pt x="85" y="41"/>
                      </a:lnTo>
                      <a:lnTo>
                        <a:pt x="158" y="12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2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4424" y="2693"/>
                  <a:ext cx="571" cy="158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3" name="Rectangle 82"/>
                <p:cNvSpPr>
                  <a:spLocks noChangeArrowheads="1"/>
                </p:cNvSpPr>
                <p:nvPr/>
              </p:nvSpPr>
              <p:spPr bwMode="auto">
                <a:xfrm>
                  <a:off x="3123" y="2374"/>
                  <a:ext cx="80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4" name="Rectangle 83"/>
                <p:cNvSpPr>
                  <a:spLocks noChangeArrowheads="1"/>
                </p:cNvSpPr>
                <p:nvPr/>
              </p:nvSpPr>
              <p:spPr bwMode="auto">
                <a:xfrm>
                  <a:off x="3012" y="2374"/>
                  <a:ext cx="79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5" name="Rectangle 84"/>
                <p:cNvSpPr>
                  <a:spLocks noChangeArrowheads="1"/>
                </p:cNvSpPr>
                <p:nvPr/>
              </p:nvSpPr>
              <p:spPr bwMode="auto">
                <a:xfrm>
                  <a:off x="2923" y="2374"/>
                  <a:ext cx="56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6" name="Rectangle 85"/>
                <p:cNvSpPr>
                  <a:spLocks noChangeArrowheads="1"/>
                </p:cNvSpPr>
                <p:nvPr/>
              </p:nvSpPr>
              <p:spPr bwMode="auto">
                <a:xfrm>
                  <a:off x="3115" y="2662"/>
                  <a:ext cx="80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Rectangle 86"/>
                <p:cNvSpPr>
                  <a:spLocks noChangeArrowheads="1"/>
                </p:cNvSpPr>
                <p:nvPr/>
              </p:nvSpPr>
              <p:spPr bwMode="auto">
                <a:xfrm>
                  <a:off x="3003" y="2662"/>
                  <a:ext cx="81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Rectangle 87"/>
                <p:cNvSpPr>
                  <a:spLocks noChangeArrowheads="1"/>
                </p:cNvSpPr>
                <p:nvPr/>
              </p:nvSpPr>
              <p:spPr bwMode="auto">
                <a:xfrm>
                  <a:off x="2916" y="2662"/>
                  <a:ext cx="55" cy="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9" name="Rectangle 88"/>
                <p:cNvSpPr>
                  <a:spLocks noChangeArrowheads="1"/>
                </p:cNvSpPr>
                <p:nvPr/>
              </p:nvSpPr>
              <p:spPr bwMode="auto">
                <a:xfrm>
                  <a:off x="3797" y="3265"/>
                  <a:ext cx="9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Rectangle 89"/>
                <p:cNvSpPr>
                  <a:spLocks noChangeArrowheads="1"/>
                </p:cNvSpPr>
                <p:nvPr/>
              </p:nvSpPr>
              <p:spPr bwMode="auto">
                <a:xfrm>
                  <a:off x="3797" y="3376"/>
                  <a:ext cx="9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Rectangle 90"/>
                <p:cNvSpPr>
                  <a:spLocks noChangeArrowheads="1"/>
                </p:cNvSpPr>
                <p:nvPr/>
              </p:nvSpPr>
              <p:spPr bwMode="auto">
                <a:xfrm>
                  <a:off x="4085" y="3265"/>
                  <a:ext cx="8" cy="8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2" name="Rectangle 91"/>
                <p:cNvSpPr>
                  <a:spLocks noChangeArrowheads="1"/>
                </p:cNvSpPr>
                <p:nvPr/>
              </p:nvSpPr>
              <p:spPr bwMode="auto">
                <a:xfrm>
                  <a:off x="4085" y="3376"/>
                  <a:ext cx="8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Freeform 92"/>
                <p:cNvSpPr>
                  <a:spLocks/>
                </p:cNvSpPr>
                <p:nvPr/>
              </p:nvSpPr>
              <p:spPr bwMode="auto">
                <a:xfrm>
                  <a:off x="2857" y="2590"/>
                  <a:ext cx="66" cy="91"/>
                </a:xfrm>
                <a:custGeom>
                  <a:avLst/>
                  <a:gdLst>
                    <a:gd name="T0" fmla="*/ 34 w 133"/>
                    <a:gd name="T1" fmla="*/ 91 h 183"/>
                    <a:gd name="T2" fmla="*/ 0 w 133"/>
                    <a:gd name="T3" fmla="*/ 0 h 183"/>
                    <a:gd name="T4" fmla="*/ 34 w 133"/>
                    <a:gd name="T5" fmla="*/ 45 h 183"/>
                    <a:gd name="T6" fmla="*/ 66 w 133"/>
                    <a:gd name="T7" fmla="*/ 0 h 183"/>
                    <a:gd name="T8" fmla="*/ 34 w 133"/>
                    <a:gd name="T9" fmla="*/ 91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83"/>
                    <a:gd name="T17" fmla="*/ 133 w 133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83">
                      <a:moveTo>
                        <a:pt x="69" y="183"/>
                      </a:moveTo>
                      <a:lnTo>
                        <a:pt x="0" y="0"/>
                      </a:lnTo>
                      <a:lnTo>
                        <a:pt x="69" y="91"/>
                      </a:lnTo>
                      <a:lnTo>
                        <a:pt x="133" y="0"/>
                      </a:lnTo>
                      <a:lnTo>
                        <a:pt x="69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Freeform 93"/>
                <p:cNvSpPr>
                  <a:spLocks/>
                </p:cNvSpPr>
                <p:nvPr/>
              </p:nvSpPr>
              <p:spPr bwMode="auto">
                <a:xfrm>
                  <a:off x="2857" y="2386"/>
                  <a:ext cx="66" cy="90"/>
                </a:xfrm>
                <a:custGeom>
                  <a:avLst/>
                  <a:gdLst>
                    <a:gd name="T0" fmla="*/ 34 w 133"/>
                    <a:gd name="T1" fmla="*/ 0 h 181"/>
                    <a:gd name="T2" fmla="*/ 66 w 133"/>
                    <a:gd name="T3" fmla="*/ 90 h 181"/>
                    <a:gd name="T4" fmla="*/ 34 w 133"/>
                    <a:gd name="T5" fmla="*/ 44 h 181"/>
                    <a:gd name="T6" fmla="*/ 0 w 133"/>
                    <a:gd name="T7" fmla="*/ 90 h 181"/>
                    <a:gd name="T8" fmla="*/ 34 w 133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81"/>
                    <a:gd name="T17" fmla="*/ 133 w 133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81">
                      <a:moveTo>
                        <a:pt x="69" y="0"/>
                      </a:moveTo>
                      <a:lnTo>
                        <a:pt x="133" y="181"/>
                      </a:lnTo>
                      <a:lnTo>
                        <a:pt x="69" y="89"/>
                      </a:lnTo>
                      <a:lnTo>
                        <a:pt x="0" y="18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5" name="Line 94"/>
                <p:cNvSpPr>
                  <a:spLocks noChangeShapeType="1"/>
                </p:cNvSpPr>
                <p:nvPr/>
              </p:nvSpPr>
              <p:spPr bwMode="auto">
                <a:xfrm>
                  <a:off x="2892" y="2428"/>
                  <a:ext cx="1" cy="21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6" name="Freeform 95"/>
                <p:cNvSpPr>
                  <a:spLocks/>
                </p:cNvSpPr>
                <p:nvPr/>
              </p:nvSpPr>
              <p:spPr bwMode="auto">
                <a:xfrm>
                  <a:off x="3997" y="3463"/>
                  <a:ext cx="91" cy="65"/>
                </a:xfrm>
                <a:custGeom>
                  <a:avLst/>
                  <a:gdLst>
                    <a:gd name="T0" fmla="*/ 91 w 182"/>
                    <a:gd name="T1" fmla="*/ 33 h 131"/>
                    <a:gd name="T2" fmla="*/ 0 w 182"/>
                    <a:gd name="T3" fmla="*/ 65 h 131"/>
                    <a:gd name="T4" fmla="*/ 46 w 182"/>
                    <a:gd name="T5" fmla="*/ 33 h 131"/>
                    <a:gd name="T6" fmla="*/ 0 w 182"/>
                    <a:gd name="T7" fmla="*/ 0 h 131"/>
                    <a:gd name="T8" fmla="*/ 91 w 182"/>
                    <a:gd name="T9" fmla="*/ 33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"/>
                    <a:gd name="T16" fmla="*/ 0 h 131"/>
                    <a:gd name="T17" fmla="*/ 182 w 182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" h="131">
                      <a:moveTo>
                        <a:pt x="182" y="67"/>
                      </a:moveTo>
                      <a:lnTo>
                        <a:pt x="0" y="131"/>
                      </a:lnTo>
                      <a:lnTo>
                        <a:pt x="92" y="67"/>
                      </a:lnTo>
                      <a:lnTo>
                        <a:pt x="0" y="0"/>
                      </a:lnTo>
                      <a:lnTo>
                        <a:pt x="182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7" name="Freeform 96"/>
                <p:cNvSpPr>
                  <a:spLocks/>
                </p:cNvSpPr>
                <p:nvPr/>
              </p:nvSpPr>
              <p:spPr bwMode="auto">
                <a:xfrm>
                  <a:off x="3801" y="3463"/>
                  <a:ext cx="91" cy="65"/>
                </a:xfrm>
                <a:custGeom>
                  <a:avLst/>
                  <a:gdLst>
                    <a:gd name="T0" fmla="*/ 0 w 180"/>
                    <a:gd name="T1" fmla="*/ 33 h 131"/>
                    <a:gd name="T2" fmla="*/ 91 w 180"/>
                    <a:gd name="T3" fmla="*/ 0 h 131"/>
                    <a:gd name="T4" fmla="*/ 44 w 180"/>
                    <a:gd name="T5" fmla="*/ 33 h 131"/>
                    <a:gd name="T6" fmla="*/ 91 w 180"/>
                    <a:gd name="T7" fmla="*/ 65 h 131"/>
                    <a:gd name="T8" fmla="*/ 0 w 180"/>
                    <a:gd name="T9" fmla="*/ 33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0"/>
                    <a:gd name="T16" fmla="*/ 0 h 131"/>
                    <a:gd name="T17" fmla="*/ 180 w 180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0" h="131">
                      <a:moveTo>
                        <a:pt x="0" y="67"/>
                      </a:moveTo>
                      <a:lnTo>
                        <a:pt x="180" y="0"/>
                      </a:lnTo>
                      <a:lnTo>
                        <a:pt x="88" y="67"/>
                      </a:lnTo>
                      <a:lnTo>
                        <a:pt x="180" y="13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" name="Line 97"/>
                <p:cNvSpPr>
                  <a:spLocks noChangeShapeType="1"/>
                </p:cNvSpPr>
                <p:nvPr/>
              </p:nvSpPr>
              <p:spPr bwMode="auto">
                <a:xfrm>
                  <a:off x="3844" y="3496"/>
                  <a:ext cx="203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103" name="Straight Connector 102"/>
            <p:cNvCxnSpPr/>
            <p:nvPr/>
          </p:nvCxnSpPr>
          <p:spPr>
            <a:xfrm rot="5400000">
              <a:off x="6887369" y="6193632"/>
              <a:ext cx="1619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7370763" y="6210300"/>
              <a:ext cx="1603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6967538" y="6215063"/>
              <a:ext cx="482600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497763" y="5567363"/>
              <a:ext cx="16033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497763" y="6040438"/>
              <a:ext cx="16033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>
              <a:off x="7336632" y="5799931"/>
              <a:ext cx="482600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266" name="Object 9"/>
            <p:cNvGraphicFramePr>
              <a:graphicFrameLocks noChangeAspect="1"/>
            </p:cNvGraphicFramePr>
            <p:nvPr/>
          </p:nvGraphicFramePr>
          <p:xfrm>
            <a:off x="7099300" y="6273800"/>
            <a:ext cx="211138" cy="142875"/>
          </p:xfrm>
          <a:graphic>
            <a:graphicData uri="http://schemas.openxmlformats.org/presentationml/2006/ole">
              <p:oleObj spid="_x0000_s11273" name="Equation" r:id="rId4" imgW="292320" imgH="191880" progId="Equation.3">
                <p:embed/>
              </p:oleObj>
            </a:graphicData>
          </a:graphic>
        </p:graphicFrame>
        <p:graphicFrame>
          <p:nvGraphicFramePr>
            <p:cNvPr id="11267" name="Object 101"/>
            <p:cNvGraphicFramePr>
              <a:graphicFrameLocks noChangeAspect="1"/>
            </p:cNvGraphicFramePr>
            <p:nvPr/>
          </p:nvGraphicFramePr>
          <p:xfrm>
            <a:off x="7632700" y="5718175"/>
            <a:ext cx="209550" cy="185738"/>
          </p:xfrm>
          <a:graphic>
            <a:graphicData uri="http://schemas.openxmlformats.org/presentationml/2006/ole">
              <p:oleObj spid="_x0000_s11274" name="Equation" r:id="rId5" imgW="292320" imgH="255960" progId="Equation.3">
                <p:embed/>
              </p:oleObj>
            </a:graphicData>
          </a:graphic>
        </p:graphicFrame>
        <p:sp>
          <p:nvSpPr>
            <p:cNvPr id="112" name="Freeform 111"/>
            <p:cNvSpPr/>
            <p:nvPr/>
          </p:nvSpPr>
          <p:spPr>
            <a:xfrm flipH="1">
              <a:off x="6270625" y="3881438"/>
              <a:ext cx="914400" cy="1898650"/>
            </a:xfrm>
            <a:custGeom>
              <a:avLst/>
              <a:gdLst>
                <a:gd name="connsiteX0" fmla="*/ 0 w 2536371"/>
                <a:gd name="connsiteY0" fmla="*/ 985156 h 985156"/>
                <a:gd name="connsiteX1" fmla="*/ 838200 w 2536371"/>
                <a:gd name="connsiteY1" fmla="*/ 495299 h 985156"/>
                <a:gd name="connsiteX2" fmla="*/ 1970314 w 2536371"/>
                <a:gd name="connsiteY2" fmla="*/ 59871 h 985156"/>
                <a:gd name="connsiteX3" fmla="*/ 2536371 w 2536371"/>
                <a:gd name="connsiteY3" fmla="*/ 136071 h 985156"/>
                <a:gd name="connsiteX4" fmla="*/ 2536371 w 2536371"/>
                <a:gd name="connsiteY4" fmla="*/ 136071 h 98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371" h="985156">
                  <a:moveTo>
                    <a:pt x="0" y="985156"/>
                  </a:moveTo>
                  <a:cubicBezTo>
                    <a:pt x="254907" y="817334"/>
                    <a:pt x="509814" y="649513"/>
                    <a:pt x="838200" y="495299"/>
                  </a:cubicBezTo>
                  <a:cubicBezTo>
                    <a:pt x="1166586" y="341085"/>
                    <a:pt x="1687286" y="119742"/>
                    <a:pt x="1970314" y="59871"/>
                  </a:cubicBezTo>
                  <a:cubicBezTo>
                    <a:pt x="2253342" y="0"/>
                    <a:pt x="2536371" y="136071"/>
                    <a:pt x="2536371" y="136071"/>
                  </a:cubicBezTo>
                  <a:lnTo>
                    <a:pt x="2536371" y="136071"/>
                  </a:lnTo>
                </a:path>
              </a:pathLst>
            </a:cu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8" name="TextBox 112"/>
            <p:cNvSpPr txBox="1">
              <a:spLocks noChangeArrowheads="1"/>
            </p:cNvSpPr>
            <p:nvPr/>
          </p:nvSpPr>
          <p:spPr bwMode="auto">
            <a:xfrm>
              <a:off x="6149975" y="6291263"/>
              <a:ext cx="9112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Grid cell</a:t>
              </a:r>
            </a:p>
          </p:txBody>
        </p:sp>
        <p:grpSp>
          <p:nvGrpSpPr>
            <p:cNvPr id="11279" name="Group 118"/>
            <p:cNvGrpSpPr>
              <a:grpSpLocks/>
            </p:cNvGrpSpPr>
            <p:nvPr/>
          </p:nvGrpSpPr>
          <p:grpSpPr bwMode="auto">
            <a:xfrm>
              <a:off x="6946900" y="5527675"/>
              <a:ext cx="509588" cy="514350"/>
              <a:chOff x="3364978" y="4951652"/>
              <a:chExt cx="509608" cy="51436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395142" y="4986578"/>
                <a:ext cx="457218" cy="466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81" name="Oval 44"/>
              <p:cNvSpPr>
                <a:spLocks noChangeArrowheads="1"/>
              </p:cNvSpPr>
              <p:nvPr/>
            </p:nvSpPr>
            <p:spPr bwMode="auto">
              <a:xfrm>
                <a:off x="3822198" y="4951656"/>
                <a:ext cx="52388" cy="57150"/>
              </a:xfrm>
              <a:prstGeom prst="ellipse">
                <a:avLst/>
              </a:prstGeom>
              <a:solidFill>
                <a:srgbClr val="000000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Oval 44"/>
              <p:cNvSpPr>
                <a:spLocks noChangeArrowheads="1"/>
              </p:cNvSpPr>
              <p:nvPr/>
            </p:nvSpPr>
            <p:spPr bwMode="auto">
              <a:xfrm>
                <a:off x="3811308" y="5408864"/>
                <a:ext cx="52388" cy="57150"/>
              </a:xfrm>
              <a:prstGeom prst="ellipse">
                <a:avLst/>
              </a:prstGeom>
              <a:solidFill>
                <a:srgbClr val="000000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Oval 44"/>
              <p:cNvSpPr>
                <a:spLocks noChangeArrowheads="1"/>
              </p:cNvSpPr>
              <p:nvPr/>
            </p:nvSpPr>
            <p:spPr bwMode="auto">
              <a:xfrm>
                <a:off x="3364982" y="4951652"/>
                <a:ext cx="52388" cy="57150"/>
              </a:xfrm>
              <a:prstGeom prst="ellipse">
                <a:avLst/>
              </a:prstGeom>
              <a:solidFill>
                <a:srgbClr val="000000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Oval 44"/>
              <p:cNvSpPr>
                <a:spLocks noChangeArrowheads="1"/>
              </p:cNvSpPr>
              <p:nvPr/>
            </p:nvSpPr>
            <p:spPr bwMode="auto">
              <a:xfrm>
                <a:off x="3364978" y="5408860"/>
                <a:ext cx="52388" cy="57150"/>
              </a:xfrm>
              <a:prstGeom prst="ellipse">
                <a:avLst/>
              </a:prstGeom>
              <a:solidFill>
                <a:srgbClr val="000000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989467" y="5808389"/>
          <a:ext cx="1752600" cy="788988"/>
        </p:xfrm>
        <a:graphic>
          <a:graphicData uri="http://schemas.openxmlformats.org/presentationml/2006/ole">
            <p:oleObj spid="_x0000_s11275" name="Equation" r:id="rId6" imgW="1737000" imgH="77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 err="1" smtClean="0"/>
              <a:t>Grids</a:t>
            </a:r>
            <a:r>
              <a:rPr lang="es-PE" b="1" dirty="0" smtClean="0"/>
              <a:t> en Tres Dimensiones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913" y="2733566"/>
            <a:ext cx="52578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622800" y="49276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451600" y="3251200"/>
            <a:ext cx="2209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4699000" y="3403600"/>
            <a:ext cx="1066800" cy="1143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2771775" y="6026150"/>
            <a:ext cx="1573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Capas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pueden</a:t>
            </a:r>
            <a:r>
              <a:rPr lang="en-US" sz="1200" b="1" dirty="0" smtClean="0">
                <a:solidFill>
                  <a:srgbClr val="FF0000"/>
                </a:solidFill>
              </a:rPr>
              <a:t> ser de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Diferente</a:t>
            </a:r>
            <a:r>
              <a:rPr lang="en-US" sz="1200" b="1" dirty="0" smtClean="0">
                <a:solidFill>
                  <a:srgbClr val="FF0000"/>
                </a:solidFill>
              </a:rPr>
              <a:t> material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V="1">
            <a:off x="4089400" y="5721350"/>
            <a:ext cx="812800" cy="40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2764976"/>
            <a:ext cx="4855029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>
            <a:normAutofit/>
          </a:bodyPr>
          <a:lstStyle/>
          <a:p>
            <a:r>
              <a:rPr lang="es-PE" sz="2400" dirty="0" smtClean="0"/>
              <a:t>Un sistema acuífero esta dividido en bloque rectangulares por un grid.  </a:t>
            </a:r>
          </a:p>
          <a:p>
            <a:r>
              <a:rPr lang="es-PE" sz="2400" dirty="0" smtClean="0"/>
              <a:t>El grid es organizado por filas (i), columnas (j), y capas (k), y cada bloque es llamado celda.</a:t>
            </a:r>
          </a:p>
          <a:p>
            <a:r>
              <a:rPr lang="es-PE" sz="2400" dirty="0" smtClean="0"/>
              <a:t>Tipos de capas</a:t>
            </a:r>
          </a:p>
          <a:p>
            <a:pPr lvl="1"/>
            <a:r>
              <a:rPr lang="es-PE" sz="2000" dirty="0" smtClean="0"/>
              <a:t>Confinada</a:t>
            </a:r>
          </a:p>
          <a:p>
            <a:pPr lvl="1"/>
            <a:r>
              <a:rPr lang="es-PE" sz="2000" dirty="0" smtClean="0"/>
              <a:t>No confinada</a:t>
            </a:r>
          </a:p>
          <a:p>
            <a:pPr lvl="1"/>
            <a:r>
              <a:rPr lang="es-PE" sz="2000" dirty="0" smtClean="0"/>
              <a:t>Convertible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>
                <a:cs typeface="Times New Roman" pitchFamily="18" charset="0"/>
              </a:rPr>
              <a:t>Flujo en Acuífero Confinado 1-D</a:t>
            </a:r>
            <a:endParaRPr lang="es-PE" b="1" dirty="0" smtClean="0"/>
          </a:p>
        </p:txBody>
      </p:sp>
      <p:sp>
        <p:nvSpPr>
          <p:cNvPr id="12294" name="Content Placeholder 111"/>
          <p:cNvSpPr>
            <a:spLocks noGrp="1"/>
          </p:cNvSpPr>
          <p:nvPr>
            <p:ph idx="1"/>
          </p:nvPr>
        </p:nvSpPr>
        <p:spPr>
          <a:xfrm>
            <a:off x="457200" y="1376363"/>
            <a:ext cx="3265488" cy="4935537"/>
          </a:xfrm>
        </p:spPr>
        <p:txBody>
          <a:bodyPr/>
          <a:lstStyle/>
          <a:p>
            <a:pPr eaLnBrk="1" hangingPunct="1"/>
            <a:r>
              <a:rPr lang="es-PE" sz="2000" dirty="0" smtClean="0"/>
              <a:t>Medio Homogéneo, isotrópico, 1-D, flujo confinado</a:t>
            </a:r>
          </a:p>
          <a:p>
            <a:pPr eaLnBrk="1" hangingPunct="1"/>
            <a:r>
              <a:rPr lang="es-PE" sz="2000" dirty="0" smtClean="0"/>
              <a:t>Ecuación principal</a:t>
            </a:r>
          </a:p>
          <a:p>
            <a:pPr eaLnBrk="1" hangingPunct="1"/>
            <a:endParaRPr lang="es-PE" sz="2000" dirty="0" smtClean="0"/>
          </a:p>
          <a:p>
            <a:pPr eaLnBrk="1" hangingPunct="1"/>
            <a:endParaRPr lang="es-PE" sz="2000" dirty="0" smtClean="0"/>
          </a:p>
          <a:p>
            <a:pPr eaLnBrk="1" hangingPunct="1"/>
            <a:r>
              <a:rPr lang="es-PE" sz="2000" dirty="0" smtClean="0"/>
              <a:t>Condición inicial</a:t>
            </a:r>
          </a:p>
          <a:p>
            <a:pPr eaLnBrk="1" hangingPunct="1"/>
            <a:endParaRPr lang="es-PE" sz="2000" dirty="0" smtClean="0"/>
          </a:p>
          <a:p>
            <a:pPr eaLnBrk="1" hangingPunct="1"/>
            <a:endParaRPr lang="es-PE" sz="2000" dirty="0" smtClean="0"/>
          </a:p>
          <a:p>
            <a:pPr eaLnBrk="1" hangingPunct="1"/>
            <a:r>
              <a:rPr lang="es-PE" sz="2000" dirty="0" smtClean="0"/>
              <a:t>Condiciones de frontera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1042988" y="2774078"/>
          <a:ext cx="1681162" cy="630238"/>
        </p:xfrm>
        <a:graphic>
          <a:graphicData uri="http://schemas.openxmlformats.org/presentationml/2006/ole">
            <p:oleObj spid="_x0000_s12300" name="Equation" r:id="rId4" imgW="1654560" imgH="621360" progId="Equation.3">
              <p:embed/>
            </p:oleObj>
          </a:graphicData>
        </a:graphic>
      </p:graphicFrame>
      <p:grpSp>
        <p:nvGrpSpPr>
          <p:cNvPr id="12296" name="Group 113"/>
          <p:cNvGrpSpPr>
            <a:grpSpLocks/>
          </p:cNvGrpSpPr>
          <p:nvPr/>
        </p:nvGrpSpPr>
        <p:grpSpPr bwMode="auto">
          <a:xfrm>
            <a:off x="3271838" y="1749425"/>
            <a:ext cx="5622925" cy="3124116"/>
            <a:chOff x="2891457" y="1401587"/>
            <a:chExt cx="5622942" cy="312411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182098" y="1401587"/>
              <a:ext cx="1364480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Superficie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suelo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99" name="Group 40"/>
            <p:cNvGrpSpPr>
              <a:grpSpLocks/>
            </p:cNvGrpSpPr>
            <p:nvPr/>
          </p:nvGrpSpPr>
          <p:grpSpPr bwMode="auto">
            <a:xfrm>
              <a:off x="3970955" y="3790950"/>
              <a:ext cx="3901458" cy="131603"/>
              <a:chOff x="6029" y="11328"/>
              <a:chExt cx="6978" cy="155"/>
            </a:xfrm>
          </p:grpSpPr>
          <p:sp>
            <p:nvSpPr>
              <p:cNvPr id="12366" name="Rectangle 41"/>
              <p:cNvSpPr>
                <a:spLocks noChangeArrowheads="1"/>
              </p:cNvSpPr>
              <p:nvPr/>
            </p:nvSpPr>
            <p:spPr bwMode="auto">
              <a:xfrm>
                <a:off x="6029" y="11347"/>
                <a:ext cx="6978" cy="136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67" name="Line 42"/>
              <p:cNvSpPr>
                <a:spLocks noChangeShapeType="1"/>
              </p:cNvSpPr>
              <p:nvPr/>
            </p:nvSpPr>
            <p:spPr bwMode="auto">
              <a:xfrm>
                <a:off x="6029" y="11328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300" name="Group 76"/>
            <p:cNvGrpSpPr>
              <a:grpSpLocks/>
            </p:cNvGrpSpPr>
            <p:nvPr/>
          </p:nvGrpSpPr>
          <p:grpSpPr bwMode="auto">
            <a:xfrm>
              <a:off x="3963493" y="2533282"/>
              <a:ext cx="3916636" cy="1269328"/>
              <a:chOff x="3887293" y="2533282"/>
              <a:chExt cx="3916636" cy="126932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H="1">
                <a:off x="4467059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rot="16200000" flipH="1">
                <a:off x="4055894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 bwMode="auto">
              <a:xfrm rot="16200000" flipH="1">
                <a:off x="3647906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rot="16200000" flipH="1">
                <a:off x="3252617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auto">
              <a:xfrm rot="16200000" flipH="1">
                <a:off x="4848060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H="1">
                <a:off x="5236205" y="3166884"/>
                <a:ext cx="1268410" cy="1587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5630699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rot="16200000" flipH="1">
                <a:off x="6018844" y="3166884"/>
                <a:ext cx="1268410" cy="1588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 rot="16200000" flipH="1">
                <a:off x="6406990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6787991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H="1">
                <a:off x="7168992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 bwMode="auto">
            <a:xfrm>
              <a:off x="4480549" y="2687460"/>
              <a:ext cx="67999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Acuifero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02" name="Group 79"/>
            <p:cNvGrpSpPr>
              <a:grpSpLocks/>
            </p:cNvGrpSpPr>
            <p:nvPr/>
          </p:nvGrpSpPr>
          <p:grpSpPr bwMode="auto">
            <a:xfrm>
              <a:off x="2891457" y="3333487"/>
              <a:ext cx="747446" cy="534053"/>
              <a:chOff x="2919162" y="3333487"/>
              <a:chExt cx="747446" cy="534053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rot="10800000" flipH="1" flipV="1">
                <a:off x="3147763" y="3812995"/>
                <a:ext cx="379413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49" name="Group 78"/>
              <p:cNvGrpSpPr>
                <a:grpSpLocks/>
              </p:cNvGrpSpPr>
              <p:nvPr/>
            </p:nvGrpSpPr>
            <p:grpSpPr bwMode="auto">
              <a:xfrm>
                <a:off x="2919162" y="3333487"/>
                <a:ext cx="747446" cy="534053"/>
                <a:chOff x="3958253" y="3333487"/>
                <a:chExt cx="747446" cy="534053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 bwMode="auto">
                <a:xfrm rot="5400000" flipH="1" flipV="1">
                  <a:off x="3999529" y="3668532"/>
                  <a:ext cx="37941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 rot="8100000" flipH="1" flipV="1">
                  <a:off x="4142403" y="3684407"/>
                  <a:ext cx="379413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444100" y="3590744"/>
                  <a:ext cx="261599" cy="276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 dirty="0">
                      <a:latin typeface="Constantia" pitchFamily="18" charset="0"/>
                    </a:rPr>
                    <a:t>x</a:t>
                  </a:r>
                  <a:endParaRPr lang="en-US" sz="1200" dirty="0">
                    <a:latin typeface="Constantia" pitchFamily="18" charset="0"/>
                  </a:endParaRPr>
                </a:p>
              </p:txBody>
            </p:sp>
            <p:sp>
              <p:nvSpPr>
                <p:cNvPr id="12353" name="Rectangle 29"/>
                <p:cNvSpPr>
                  <a:spLocks noChangeArrowheads="1"/>
                </p:cNvSpPr>
                <p:nvPr/>
              </p:nvSpPr>
              <p:spPr bwMode="auto">
                <a:xfrm>
                  <a:off x="4398142" y="3361599"/>
                  <a:ext cx="258393" cy="276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 dirty="0">
                      <a:latin typeface="Constantia" pitchFamily="18" charset="0"/>
                    </a:rPr>
                    <a:t>y</a:t>
                  </a:r>
                  <a:endParaRPr lang="en-US" sz="1200" dirty="0">
                    <a:latin typeface="Constantia" pitchFamily="18" charset="0"/>
                  </a:endParaRPr>
                </a:p>
              </p:txBody>
            </p:sp>
            <p:sp>
              <p:nvSpPr>
                <p:cNvPr id="12354" name="Rectangle 30"/>
                <p:cNvSpPr>
                  <a:spLocks noChangeArrowheads="1"/>
                </p:cNvSpPr>
                <p:nvPr/>
              </p:nvSpPr>
              <p:spPr bwMode="auto">
                <a:xfrm>
                  <a:off x="3958253" y="3333487"/>
                  <a:ext cx="259997" cy="276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 dirty="0">
                      <a:latin typeface="Constantia" pitchFamily="18" charset="0"/>
                    </a:rPr>
                    <a:t>z</a:t>
                  </a:r>
                  <a:endParaRPr lang="en-US" sz="1200" dirty="0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12303" name="Group 37"/>
            <p:cNvGrpSpPr>
              <a:grpSpLocks/>
            </p:cNvGrpSpPr>
            <p:nvPr/>
          </p:nvGrpSpPr>
          <p:grpSpPr bwMode="auto">
            <a:xfrm>
              <a:off x="3970955" y="1636401"/>
              <a:ext cx="3910983" cy="141746"/>
              <a:chOff x="6048" y="8192"/>
              <a:chExt cx="6978" cy="155"/>
            </a:xfrm>
          </p:grpSpPr>
          <p:sp>
            <p:nvSpPr>
              <p:cNvPr id="12346" name="Rectangle 38"/>
              <p:cNvSpPr>
                <a:spLocks noChangeArrowheads="1"/>
              </p:cNvSpPr>
              <p:nvPr/>
            </p:nvSpPr>
            <p:spPr bwMode="auto">
              <a:xfrm>
                <a:off x="6048" y="8212"/>
                <a:ext cx="6978" cy="135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47" name="Line 39"/>
              <p:cNvSpPr>
                <a:spLocks noChangeShapeType="1"/>
              </p:cNvSpPr>
              <p:nvPr/>
            </p:nvSpPr>
            <p:spPr bwMode="auto">
              <a:xfrm>
                <a:off x="6048" y="8192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4034460" y="1863549"/>
              <a:ext cx="4437075" cy="147637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8157210" y="2009599"/>
              <a:ext cx="352426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8128635" y="3836807"/>
              <a:ext cx="3524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7411087" y="2936697"/>
              <a:ext cx="1836733" cy="1588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21"/>
            <p:cNvSpPr txBox="1"/>
            <p:nvPr/>
          </p:nvSpPr>
          <p:spPr bwMode="auto">
            <a:xfrm>
              <a:off x="8195310" y="2930347"/>
              <a:ext cx="319089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050" i="1" baseline="-25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972547" y="2242960"/>
              <a:ext cx="3927487" cy="314324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5885491" y="2265185"/>
              <a:ext cx="113204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Confinada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capa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7374574" y="3157359"/>
              <a:ext cx="1303334" cy="17463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7892097" y="3139897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3585196" y="1868311"/>
              <a:ext cx="3524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3556621" y="3814582"/>
              <a:ext cx="35242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2783511" y="2846209"/>
              <a:ext cx="1943096" cy="6350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21"/>
            <p:cNvSpPr txBox="1"/>
            <p:nvPr/>
          </p:nvSpPr>
          <p:spPr bwMode="auto">
            <a:xfrm>
              <a:off x="3623296" y="2365198"/>
              <a:ext cx="319089" cy="2524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050" i="1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760206" y="2709684"/>
              <a:ext cx="333376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sz="1050" i="1" dirty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6725281" y="2998609"/>
              <a:ext cx="38576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 bwMode="auto">
            <a:xfrm>
              <a:off x="3637584" y="4054295"/>
              <a:ext cx="3746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Arial" pitchFamily="34" charset="0"/>
                  <a:cs typeface="Arial" pitchFamily="34" charset="0"/>
                </a:rPr>
                <a:t>i = 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3845547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247186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650412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5064751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5456865" y="4054295"/>
              <a:ext cx="258763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5837866" y="4054295"/>
              <a:ext cx="258763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6218867" y="4054295"/>
              <a:ext cx="258763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6609393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7001506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7382508" y="4054295"/>
              <a:ext cx="260351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7720647" y="4054295"/>
              <a:ext cx="334963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940797" y="3135134"/>
              <a:ext cx="65088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4332911" y="3135134"/>
              <a:ext cx="65087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4734550" y="3135134"/>
              <a:ext cx="66675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5148889" y="3135134"/>
              <a:ext cx="65087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5529890" y="3135134"/>
              <a:ext cx="65087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922003" y="3135134"/>
              <a:ext cx="65088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6314117" y="3135134"/>
              <a:ext cx="65087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706231" y="3135134"/>
              <a:ext cx="65088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7087232" y="3135134"/>
              <a:ext cx="65088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468233" y="3135134"/>
              <a:ext cx="65088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7858759" y="3135134"/>
              <a:ext cx="66675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3159745" y="2704922"/>
              <a:ext cx="50847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Nodo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5347326" y="4271781"/>
              <a:ext cx="83869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Celda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grid 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7" name="Straight Arrow Connector 106"/>
            <p:cNvCxnSpPr>
              <a:endCxn id="93" idx="1"/>
            </p:cNvCxnSpPr>
            <p:nvPr/>
          </p:nvCxnSpPr>
          <p:spPr>
            <a:xfrm>
              <a:off x="3548684" y="2906534"/>
              <a:ext cx="401638" cy="238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V="1">
              <a:off x="4778209" y="3647101"/>
              <a:ext cx="882648" cy="446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1243013" y="5154613"/>
          <a:ext cx="1536700" cy="630237"/>
        </p:xfrm>
        <a:graphic>
          <a:graphicData uri="http://schemas.openxmlformats.org/presentationml/2006/ole">
            <p:oleObj spid="_x0000_s12301" name="Equation" r:id="rId8" imgW="1508400" imgH="621360" progId="Equation.3">
              <p:embed/>
            </p:oleObj>
          </a:graphicData>
        </a:graphic>
      </p:graphicFrame>
      <p:sp>
        <p:nvSpPr>
          <p:cNvPr id="12297" name="Rectangle 116"/>
          <p:cNvSpPr>
            <a:spLocks noChangeArrowheads="1"/>
          </p:cNvSpPr>
          <p:nvPr/>
        </p:nvSpPr>
        <p:spPr bwMode="auto">
          <a:xfrm>
            <a:off x="4562475" y="5078413"/>
            <a:ext cx="3222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x</a:t>
            </a:r>
            <a:r>
              <a:rPr lang="en-US" sz="2000" i="1" dirty="0"/>
              <a:t> </a:t>
            </a:r>
            <a:r>
              <a:rPr lang="en-US" sz="2000" dirty="0"/>
              <a:t>= 1 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L </a:t>
            </a:r>
            <a:r>
              <a:rPr lang="en-US" sz="2000" dirty="0"/>
              <a:t>= 10 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b </a:t>
            </a:r>
            <a:r>
              <a:rPr lang="en-US" sz="2000" dirty="0"/>
              <a:t>= 1.5 </a:t>
            </a:r>
            <a:r>
              <a:rPr lang="en-US" sz="2000" i="1" dirty="0"/>
              <a:t>m</a:t>
            </a:r>
            <a:endParaRPr lang="en-US" sz="2000" dirty="0"/>
          </a:p>
          <a:p>
            <a:r>
              <a:rPr lang="en-US" sz="2000" i="1" dirty="0" err="1"/>
              <a:t>h</a:t>
            </a:r>
            <a:r>
              <a:rPr lang="en-US" sz="2000" i="1" baseline="-25000" dirty="0" err="1"/>
              <a:t>A</a:t>
            </a:r>
            <a:r>
              <a:rPr lang="en-US" sz="2000" dirty="0"/>
              <a:t> = 6.1 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B</a:t>
            </a:r>
            <a:r>
              <a:rPr lang="en-US" sz="2000" dirty="0"/>
              <a:t> = 1.5 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</a:p>
          <a:p>
            <a:r>
              <a:rPr lang="en-US" sz="2000" i="1" dirty="0"/>
              <a:t>K </a:t>
            </a:r>
            <a:r>
              <a:rPr lang="en-US" sz="2000" dirty="0"/>
              <a:t>= 0.5 </a:t>
            </a:r>
            <a:r>
              <a:rPr lang="en-US" sz="2000" i="1" dirty="0"/>
              <a:t>m</a:t>
            </a:r>
            <a:r>
              <a:rPr lang="en-US" sz="2000" dirty="0"/>
              <a:t>/</a:t>
            </a:r>
            <a:r>
              <a:rPr lang="en-US" sz="2000" i="1" dirty="0"/>
              <a:t>d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 = 0.02</a:t>
            </a:r>
          </a:p>
        </p:txBody>
      </p:sp>
      <p:graphicFrame>
        <p:nvGraphicFramePr>
          <p:cNvPr id="80" name="Object 10"/>
          <p:cNvGraphicFramePr>
            <a:graphicFrameLocks noChangeAspect="1"/>
          </p:cNvGraphicFramePr>
          <p:nvPr/>
        </p:nvGraphicFramePr>
        <p:xfrm>
          <a:off x="1135125" y="4050599"/>
          <a:ext cx="1576388" cy="252413"/>
        </p:xfrm>
        <a:graphic>
          <a:graphicData uri="http://schemas.openxmlformats.org/presentationml/2006/ole">
            <p:oleObj spid="_x0000_s12302" name="Equation" r:id="rId9" imgW="1554120" imgH="237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Aproximación de Derivadas</a:t>
            </a:r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525963"/>
          </a:xfrm>
        </p:spPr>
        <p:txBody>
          <a:bodyPr>
            <a:noAutofit/>
          </a:bodyPr>
          <a:lstStyle/>
          <a:p>
            <a:r>
              <a:rPr lang="es-PE" sz="2400" dirty="0" smtClean="0"/>
              <a:t>Ecuación que rige</a:t>
            </a:r>
          </a:p>
          <a:p>
            <a:endParaRPr lang="es-PE" sz="2400" dirty="0" smtClean="0"/>
          </a:p>
          <a:p>
            <a:endParaRPr lang="es-PE" sz="2400" dirty="0" smtClean="0"/>
          </a:p>
          <a:p>
            <a:endParaRPr lang="es-PE" sz="2400" dirty="0" smtClean="0"/>
          </a:p>
          <a:p>
            <a:r>
              <a:rPr lang="es-PE" sz="2400" dirty="0" smtClean="0"/>
              <a:t>2nd derivada x</a:t>
            </a:r>
          </a:p>
          <a:p>
            <a:endParaRPr lang="es-PE" sz="2400" dirty="0" smtClean="0"/>
          </a:p>
          <a:p>
            <a:pPr>
              <a:buNone/>
            </a:pPr>
            <a:endParaRPr lang="es-PE" sz="2400" dirty="0" smtClean="0"/>
          </a:p>
          <a:p>
            <a:endParaRPr lang="es-PE" sz="2400" dirty="0" smtClean="0"/>
          </a:p>
          <a:p>
            <a:r>
              <a:rPr lang="es-PE" sz="2400" dirty="0" smtClean="0"/>
              <a:t>1st derivada t</a:t>
            </a:r>
          </a:p>
          <a:p>
            <a:pPr>
              <a:buNone/>
            </a:pPr>
            <a:endParaRPr lang="es-PE" sz="2400" dirty="0" smtClean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1568450" y="1928813"/>
          <a:ext cx="1179513" cy="693737"/>
        </p:xfrm>
        <a:graphic>
          <a:graphicData uri="http://schemas.openxmlformats.org/presentationml/2006/ole">
            <p:oleObj spid="_x0000_s13412" name="Equation" r:id="rId4" imgW="1152000" imgH="685440" progId="Equation.3">
              <p:embed/>
            </p:oleObj>
          </a:graphicData>
        </a:graphic>
      </p:graphicFrame>
      <p:graphicFrame>
        <p:nvGraphicFramePr>
          <p:cNvPr id="13384" name="Object 7"/>
          <p:cNvGraphicFramePr>
            <a:graphicFrameLocks noChangeAspect="1"/>
          </p:cNvGraphicFramePr>
          <p:nvPr/>
        </p:nvGraphicFramePr>
        <p:xfrm>
          <a:off x="1220788" y="3649663"/>
          <a:ext cx="2298700" cy="889000"/>
        </p:xfrm>
        <a:graphic>
          <a:graphicData uri="http://schemas.openxmlformats.org/presentationml/2006/ole">
            <p:oleObj spid="_x0000_s13413" name="Equation" r:id="rId5" imgW="2285640" imgH="877680" progId="Equation.3">
              <p:embed/>
            </p:oleObj>
          </a:graphicData>
        </a:graphic>
      </p:graphicFrame>
      <p:graphicFrame>
        <p:nvGraphicFramePr>
          <p:cNvPr id="13385" name="Object 6"/>
          <p:cNvGraphicFramePr>
            <a:graphicFrameLocks noChangeAspect="1"/>
          </p:cNvGraphicFramePr>
          <p:nvPr/>
        </p:nvGraphicFramePr>
        <p:xfrm>
          <a:off x="1290638" y="5378450"/>
          <a:ext cx="1409700" cy="736600"/>
        </p:xfrm>
        <a:graphic>
          <a:graphicData uri="http://schemas.openxmlformats.org/presentationml/2006/ole">
            <p:oleObj spid="_x0000_s13414" name="Equation" r:id="rId6" imgW="1398600" imgH="722160" progId="Equation.3">
              <p:embed/>
            </p:oleObj>
          </a:graphicData>
        </a:graphic>
      </p:graphicFrame>
      <p:graphicFrame>
        <p:nvGraphicFramePr>
          <p:cNvPr id="13386" name="Object 8"/>
          <p:cNvGraphicFramePr>
            <a:graphicFrameLocks noChangeAspect="1"/>
          </p:cNvGraphicFramePr>
          <p:nvPr/>
        </p:nvGraphicFramePr>
        <p:xfrm>
          <a:off x="3481388" y="5422900"/>
          <a:ext cx="1409700" cy="736600"/>
        </p:xfrm>
        <a:graphic>
          <a:graphicData uri="http://schemas.openxmlformats.org/presentationml/2006/ole">
            <p:oleObj spid="_x0000_s13415" name="Equation" r:id="rId7" imgW="1398600" imgH="722160" progId="Equation.3">
              <p:embed/>
            </p:oleObj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1371600" y="614680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dirty="0" err="1" smtClean="0"/>
              <a:t>adelante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606800" y="614680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Hacia</a:t>
            </a:r>
            <a:r>
              <a:rPr lang="en-US" sz="2000" dirty="0" smtClean="0"/>
              <a:t> </a:t>
            </a:r>
            <a:r>
              <a:rPr lang="en-US" sz="2000" dirty="0" err="1" smtClean="0"/>
              <a:t>atras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660900" y="1947333"/>
            <a:ext cx="4114800" cy="3035300"/>
            <a:chOff x="4660900" y="1930400"/>
            <a:chExt cx="4114800" cy="3035300"/>
          </a:xfrm>
        </p:grpSpPr>
        <p:sp>
          <p:nvSpPr>
            <p:cNvPr id="77" name="Rectangle 76"/>
            <p:cNvSpPr/>
            <p:nvPr/>
          </p:nvSpPr>
          <p:spPr>
            <a:xfrm>
              <a:off x="4660900" y="1930400"/>
              <a:ext cx="4114800" cy="3035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492750" y="3371850"/>
              <a:ext cx="24765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4851400" y="3416300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6546850" y="29781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737350" y="36385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 flipH="1" flipV="1">
              <a:off x="7589520" y="337566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flipH="1" flipV="1">
              <a:off x="6697980" y="25146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flipH="1" flipV="1">
              <a:off x="6705600" y="43053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flipH="1" flipV="1">
              <a:off x="5783580" y="338328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1" name="Object 3"/>
            <p:cNvGraphicFramePr>
              <a:graphicFrameLocks noChangeAspect="1"/>
            </p:cNvGraphicFramePr>
            <p:nvPr/>
          </p:nvGraphicFramePr>
          <p:xfrm>
            <a:off x="7483475" y="3150235"/>
            <a:ext cx="438150" cy="204788"/>
          </p:xfrm>
          <a:graphic>
            <a:graphicData uri="http://schemas.openxmlformats.org/presentationml/2006/ole">
              <p:oleObj spid="_x0000_s13416" name="Equation" r:id="rId8" imgW="596923" imgH="279446" progId="Equation.3">
                <p:embed/>
              </p:oleObj>
            </a:graphicData>
          </a:graphic>
        </p:graphicFrame>
        <p:graphicFrame>
          <p:nvGraphicFramePr>
            <p:cNvPr id="122" name="Object 3"/>
            <p:cNvGraphicFramePr>
              <a:graphicFrameLocks noChangeAspect="1"/>
            </p:cNvGraphicFramePr>
            <p:nvPr/>
          </p:nvGraphicFramePr>
          <p:xfrm>
            <a:off x="8366760" y="3500755"/>
            <a:ext cx="288925" cy="204788"/>
          </p:xfrm>
          <a:graphic>
            <a:graphicData uri="http://schemas.openxmlformats.org/presentationml/2006/ole">
              <p:oleObj spid="_x0000_s13417" name="Equation" r:id="rId9" imgW="393539" imgH="279446" progId="Equation.3">
                <p:embed/>
              </p:oleObj>
            </a:graphicData>
          </a:graphic>
        </p:graphicFrame>
        <p:graphicFrame>
          <p:nvGraphicFramePr>
            <p:cNvPr id="123" name="Object 3"/>
            <p:cNvGraphicFramePr>
              <a:graphicFrameLocks noChangeAspect="1"/>
            </p:cNvGraphicFramePr>
            <p:nvPr/>
          </p:nvGraphicFramePr>
          <p:xfrm>
            <a:off x="6838315" y="2057718"/>
            <a:ext cx="250825" cy="212725"/>
          </p:xfrm>
          <a:graphic>
            <a:graphicData uri="http://schemas.openxmlformats.org/presentationml/2006/ole">
              <p:oleObj spid="_x0000_s13418" name="Equation" r:id="rId10" imgW="342625" imgH="291947" progId="Equation.3">
                <p:embed/>
              </p:oleObj>
            </a:graphicData>
          </a:graphic>
        </p:graphicFrame>
        <p:graphicFrame>
          <p:nvGraphicFramePr>
            <p:cNvPr id="124" name="Object 3"/>
            <p:cNvGraphicFramePr>
              <a:graphicFrameLocks noChangeAspect="1"/>
            </p:cNvGraphicFramePr>
            <p:nvPr/>
          </p:nvGraphicFramePr>
          <p:xfrm>
            <a:off x="6179185" y="2430463"/>
            <a:ext cx="474663" cy="212725"/>
          </p:xfrm>
          <a:graphic>
            <a:graphicData uri="http://schemas.openxmlformats.org/presentationml/2006/ole">
              <p:oleObj spid="_x0000_s13419" name="Equation" r:id="rId11" imgW="647631" imgH="292123" progId="Equation.3">
                <p:embed/>
              </p:oleObj>
            </a:graphicData>
          </a:graphic>
        </p:graphicFrame>
        <p:graphicFrame>
          <p:nvGraphicFramePr>
            <p:cNvPr id="125" name="Object 3"/>
            <p:cNvGraphicFramePr>
              <a:graphicFrameLocks noChangeAspect="1"/>
            </p:cNvGraphicFramePr>
            <p:nvPr/>
          </p:nvGraphicFramePr>
          <p:xfrm>
            <a:off x="5581015" y="3130868"/>
            <a:ext cx="474663" cy="212725"/>
          </p:xfrm>
          <a:graphic>
            <a:graphicData uri="http://schemas.openxmlformats.org/presentationml/2006/ole">
              <p:oleObj spid="_x0000_s13420" name="Equation" r:id="rId12" imgW="647631" imgH="292123" progId="Equation.3">
                <p:embed/>
              </p:oleObj>
            </a:graphicData>
          </a:graphic>
        </p:graphicFrame>
        <p:graphicFrame>
          <p:nvGraphicFramePr>
            <p:cNvPr id="126" name="Object 3"/>
            <p:cNvGraphicFramePr>
              <a:graphicFrameLocks noChangeAspect="1"/>
            </p:cNvGraphicFramePr>
            <p:nvPr/>
          </p:nvGraphicFramePr>
          <p:xfrm>
            <a:off x="6179185" y="4235133"/>
            <a:ext cx="474663" cy="212725"/>
          </p:xfrm>
          <a:graphic>
            <a:graphicData uri="http://schemas.openxmlformats.org/presentationml/2006/ole">
              <p:oleObj spid="_x0000_s13421" name="Equation" r:id="rId13" imgW="647631" imgH="292123" progId="Equation.3">
                <p:embed/>
              </p:oleObj>
            </a:graphicData>
          </a:graphic>
        </p:graphicFrame>
        <p:graphicFrame>
          <p:nvGraphicFramePr>
            <p:cNvPr id="127" name="Object 3"/>
            <p:cNvGraphicFramePr>
              <a:graphicFrameLocks noChangeAspect="1"/>
            </p:cNvGraphicFramePr>
            <p:nvPr/>
          </p:nvGraphicFramePr>
          <p:xfrm>
            <a:off x="7180263" y="3687763"/>
            <a:ext cx="231775" cy="176212"/>
          </p:xfrm>
          <a:graphic>
            <a:graphicData uri="http://schemas.openxmlformats.org/presentationml/2006/ole">
              <p:oleObj spid="_x0000_s13422" name="Equation" r:id="rId14" imgW="317095" imgH="241124" progId="Equation.3">
                <p:embed/>
              </p:oleObj>
            </a:graphicData>
          </a:graphic>
        </p:graphicFrame>
        <p:graphicFrame>
          <p:nvGraphicFramePr>
            <p:cNvPr id="128" name="Object 3"/>
            <p:cNvGraphicFramePr>
              <a:graphicFrameLocks noChangeAspect="1"/>
            </p:cNvGraphicFramePr>
            <p:nvPr/>
          </p:nvGraphicFramePr>
          <p:xfrm>
            <a:off x="7053263" y="2865438"/>
            <a:ext cx="203200" cy="176212"/>
          </p:xfrm>
          <a:graphic>
            <a:graphicData uri="http://schemas.openxmlformats.org/presentationml/2006/ole">
              <p:oleObj spid="_x0000_s13423" name="Equation" r:id="rId15" imgW="279278" imgH="241269" progId="Equation.3">
                <p:embed/>
              </p:oleObj>
            </a:graphicData>
          </a:graphic>
        </p:graphicFrame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6421438" y="3232150"/>
            <a:ext cx="242887" cy="212725"/>
          </p:xfrm>
          <a:graphic>
            <a:graphicData uri="http://schemas.openxmlformats.org/presentationml/2006/ole">
              <p:oleObj spid="_x0000_s13424" name="Equation" r:id="rId16" imgW="329955" imgH="291947" progId="Equation.3">
                <p:embed/>
              </p:oleObj>
            </a:graphicData>
          </a:graphic>
        </p:graphicFrame>
        <p:sp>
          <p:nvSpPr>
            <p:cNvPr id="30" name="Oval 29"/>
            <p:cNvSpPr/>
            <p:nvPr/>
          </p:nvSpPr>
          <p:spPr>
            <a:xfrm flipH="1" flipV="1">
              <a:off x="6723380" y="33782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Método Explicito</a:t>
            </a:r>
            <a:endParaRPr lang="es-P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Use toda la información del paso de tiempo anterior para calcular el valor en este paso de tiempo</a:t>
            </a:r>
          </a:p>
          <a:p>
            <a:r>
              <a:rPr lang="es-PE" sz="2400" dirty="0" smtClean="0"/>
              <a:t>Procede punto por punto a través del dominio</a:t>
            </a:r>
          </a:p>
          <a:p>
            <a:r>
              <a:rPr lang="es-PE" sz="2400" dirty="0" smtClean="0"/>
              <a:t>Podría ser inestable para largos periodos de tiempo</a:t>
            </a:r>
          </a:p>
          <a:p>
            <a:pPr>
              <a:buNone/>
            </a:pPr>
            <a:endParaRPr lang="es-PE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0900" y="1511300"/>
            <a:ext cx="4114800" cy="3035300"/>
            <a:chOff x="4660900" y="1930400"/>
            <a:chExt cx="4114800" cy="3035300"/>
          </a:xfrm>
        </p:grpSpPr>
        <p:sp>
          <p:nvSpPr>
            <p:cNvPr id="5" name="Rectangle 4"/>
            <p:cNvSpPr/>
            <p:nvPr/>
          </p:nvSpPr>
          <p:spPr>
            <a:xfrm>
              <a:off x="4660900" y="1930400"/>
              <a:ext cx="4114800" cy="3035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5492750" y="3371850"/>
              <a:ext cx="24765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851400" y="3416300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6546850" y="29781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737350" y="36385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flipH="1" flipV="1">
              <a:off x="7589520" y="337566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6697980" y="25146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 flipH="1" flipV="1">
              <a:off x="6705600" y="43053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flipH="1" flipV="1">
              <a:off x="5783580" y="338328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7483475" y="3150235"/>
            <a:ext cx="438150" cy="204788"/>
          </p:xfrm>
          <a:graphic>
            <a:graphicData uri="http://schemas.openxmlformats.org/presentationml/2006/ole">
              <p:oleObj spid="_x0000_s116765" name="Equation" r:id="rId4" imgW="596923" imgH="279446" progId="Equation.3">
                <p:embed/>
              </p:oleObj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8366760" y="3500755"/>
            <a:ext cx="288925" cy="204788"/>
          </p:xfrm>
          <a:graphic>
            <a:graphicData uri="http://schemas.openxmlformats.org/presentationml/2006/ole">
              <p:oleObj spid="_x0000_s116766" name="Equation" r:id="rId5" imgW="393539" imgH="279446" progId="Equation.3">
                <p:embed/>
              </p:oleObj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6838315" y="2057718"/>
            <a:ext cx="250825" cy="212725"/>
          </p:xfrm>
          <a:graphic>
            <a:graphicData uri="http://schemas.openxmlformats.org/presentationml/2006/ole">
              <p:oleObj spid="_x0000_s116767" name="Equation" r:id="rId6" imgW="342625" imgH="291947" progId="Equation.3">
                <p:embed/>
              </p:oleObj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6102985" y="2430463"/>
            <a:ext cx="474663" cy="212725"/>
          </p:xfrm>
          <a:graphic>
            <a:graphicData uri="http://schemas.openxmlformats.org/presentationml/2006/ole">
              <p:oleObj spid="_x0000_s116768" name="Equation" r:id="rId7" imgW="647631" imgH="292123" progId="Equation.3">
                <p:embed/>
              </p:oleObj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5581015" y="3130868"/>
            <a:ext cx="474663" cy="212725"/>
          </p:xfrm>
          <a:graphic>
            <a:graphicData uri="http://schemas.openxmlformats.org/presentationml/2006/ole">
              <p:oleObj spid="_x0000_s116769" name="Equation" r:id="rId8" imgW="647631" imgH="292123" progId="Equation.3">
                <p:embed/>
              </p:oleObj>
            </a:graphicData>
          </a:graphic>
        </p:graphicFrame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6179185" y="4235133"/>
            <a:ext cx="474663" cy="212725"/>
          </p:xfrm>
          <a:graphic>
            <a:graphicData uri="http://schemas.openxmlformats.org/presentationml/2006/ole">
              <p:oleObj spid="_x0000_s116770" name="Equation" r:id="rId9" imgW="647631" imgH="292123" progId="Equation.3">
                <p:embed/>
              </p:oleObj>
            </a:graphicData>
          </a:graphic>
        </p:graphicFrame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7180263" y="3687763"/>
            <a:ext cx="231775" cy="176212"/>
          </p:xfrm>
          <a:graphic>
            <a:graphicData uri="http://schemas.openxmlformats.org/presentationml/2006/ole">
              <p:oleObj spid="_x0000_s116771" name="Equation" r:id="rId10" imgW="317095" imgH="241124" progId="Equation.3">
                <p:embed/>
              </p:oleObj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7053263" y="2865438"/>
            <a:ext cx="203200" cy="176212"/>
          </p:xfrm>
          <a:graphic>
            <a:graphicData uri="http://schemas.openxmlformats.org/presentationml/2006/ole">
              <p:oleObj spid="_x0000_s116772" name="Equation" r:id="rId11" imgW="279278" imgH="241269" progId="Equation.3">
                <p:embed/>
              </p:oleObj>
            </a:graphicData>
          </a:graphic>
        </p:graphicFrame>
        <p:sp>
          <p:nvSpPr>
            <p:cNvPr id="22" name="Oval 21"/>
            <p:cNvSpPr/>
            <p:nvPr/>
          </p:nvSpPr>
          <p:spPr>
            <a:xfrm flipH="1" flipV="1">
              <a:off x="6708862" y="3385476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6445250" y="3130550"/>
            <a:ext cx="242888" cy="212725"/>
          </p:xfrm>
          <a:graphic>
            <a:graphicData uri="http://schemas.openxmlformats.org/presentationml/2006/ole">
              <p:oleObj spid="_x0000_s116773" name="Equation" r:id="rId12" imgW="329955" imgH="291947" progId="Equation.3">
                <p:embed/>
              </p:oleObj>
            </a:graphicData>
          </a:graphic>
        </p:graphicFrame>
        <p:sp>
          <p:nvSpPr>
            <p:cNvPr id="25" name="Oval 24"/>
            <p:cNvSpPr/>
            <p:nvPr/>
          </p:nvSpPr>
          <p:spPr>
            <a:xfrm flipH="1" flipV="1">
              <a:off x="6650804" y="2470150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7539804" y="3324684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6644454" y="3328318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749104" y="3331952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16751" name="Object 3"/>
          <p:cNvGraphicFramePr>
            <a:graphicFrameLocks noChangeAspect="1"/>
          </p:cNvGraphicFramePr>
          <p:nvPr/>
        </p:nvGraphicFramePr>
        <p:xfrm>
          <a:off x="1771650" y="5218113"/>
          <a:ext cx="1179513" cy="693737"/>
        </p:xfrm>
        <a:graphic>
          <a:graphicData uri="http://schemas.openxmlformats.org/presentationml/2006/ole">
            <p:oleObj spid="_x0000_s116774" name="Equation" r:id="rId13" imgW="1152000" imgH="685440" progId="Equation.3">
              <p:embed/>
            </p:oleObj>
          </a:graphicData>
        </a:graphic>
      </p:graphicFrame>
      <p:graphicFrame>
        <p:nvGraphicFramePr>
          <p:cNvPr id="116752" name="Object 11"/>
          <p:cNvGraphicFramePr>
            <a:graphicFrameLocks noChangeAspect="1"/>
          </p:cNvGraphicFramePr>
          <p:nvPr/>
        </p:nvGraphicFramePr>
        <p:xfrm>
          <a:off x="5089525" y="5205413"/>
          <a:ext cx="2921000" cy="698500"/>
        </p:xfrm>
        <a:graphic>
          <a:graphicData uri="http://schemas.openxmlformats.org/presentationml/2006/ole">
            <p:oleObj spid="_x0000_s116775" name="Equation" r:id="rId14" imgW="2907360" imgH="685440" progId="Equation.3">
              <p:embed/>
            </p:oleObj>
          </a:graphicData>
        </a:graphic>
      </p:graphicFrame>
      <p:sp>
        <p:nvSpPr>
          <p:cNvPr id="35" name="Right Arrow 34"/>
          <p:cNvSpPr/>
          <p:nvPr/>
        </p:nvSpPr>
        <p:spPr>
          <a:xfrm>
            <a:off x="3429000" y="5283200"/>
            <a:ext cx="1282700" cy="520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5867400"/>
            <a:ext cx="123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Aprox</a:t>
            </a:r>
            <a:r>
              <a:rPr lang="en-US" sz="2000" dirty="0" smtClean="0">
                <a:latin typeface="+mn-lt"/>
              </a:rPr>
              <a:t>. DF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Método Explicito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3057525" y="1458913"/>
          <a:ext cx="2921000" cy="698500"/>
        </p:xfrm>
        <a:graphic>
          <a:graphicData uri="http://schemas.openxmlformats.org/presentationml/2006/ole">
            <p:oleObj spid="_x0000_s76815" name="Equation" r:id="rId4" imgW="2907360" imgH="685440" progId="Equation.3">
              <p:embed/>
            </p:oleObj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316288" y="4442883"/>
          <a:ext cx="2933700" cy="457200"/>
        </p:xfrm>
        <a:graphic>
          <a:graphicData uri="http://schemas.openxmlformats.org/presentationml/2006/ole">
            <p:oleObj spid="_x0000_s76816" name="Equation" r:id="rId5" imgW="2925360" imgH="447840" progId="Equation.3">
              <p:embed/>
            </p:oleObj>
          </a:graphicData>
        </a:graphic>
      </p:graphicFrame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4410075" y="3478213"/>
          <a:ext cx="1041400" cy="622300"/>
        </p:xfrm>
        <a:graphic>
          <a:graphicData uri="http://schemas.openxmlformats.org/presentationml/2006/ole">
            <p:oleObj spid="_x0000_s76817" name="Equation" r:id="rId6" imgW="1032840" imgH="612360" progId="Equation.3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847826" y="5308600"/>
            <a:ext cx="1871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imes"/>
                <a:cs typeface="Times"/>
              </a:rPr>
              <a:t>l</a:t>
            </a:r>
            <a:r>
              <a:rPr lang="en-US" sz="2000" dirty="0" smtClean="0">
                <a:latin typeface="+mn-lt"/>
              </a:rPr>
              <a:t>+1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tiempo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desconocido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 flipH="1" flipV="1">
            <a:off x="5384800" y="4927600"/>
            <a:ext cx="6223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5080000" y="5029200"/>
            <a:ext cx="520700" cy="13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4597400" y="4953000"/>
            <a:ext cx="52070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0800000">
            <a:off x="4064000" y="4864100"/>
            <a:ext cx="711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V="1">
            <a:off x="3276600" y="5054600"/>
            <a:ext cx="546100" cy="13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ct 11"/>
          <p:cNvGraphicFramePr>
            <a:graphicFrameLocks noChangeAspect="1"/>
          </p:cNvGraphicFramePr>
          <p:nvPr/>
        </p:nvGraphicFramePr>
        <p:xfrm>
          <a:off x="2930525" y="2525713"/>
          <a:ext cx="3479800" cy="622300"/>
        </p:xfrm>
        <a:graphic>
          <a:graphicData uri="http://schemas.openxmlformats.org/presentationml/2006/ole">
            <p:oleObj spid="_x0000_s76818" name="Equation" r:id="rId7" imgW="3465000" imgH="612360" progId="Equation.3">
              <p:embed/>
            </p:oleObj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4783715" y="5334000"/>
            <a:ext cx="161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imes"/>
                <a:cs typeface="Times"/>
              </a:rPr>
              <a:t>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tiempo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conocido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/>
              <a:t>Procesos de Modelación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PE" sz="1800" dirty="0" smtClean="0"/>
              <a:t>Identificación del Problema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Sistema y elementos a ser modelados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Relación e interacción entre ellos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Grado de precisión</a:t>
            </a:r>
          </a:p>
          <a:p>
            <a:pPr eaLnBrk="1" hangingPunct="1">
              <a:lnSpc>
                <a:spcPct val="80000"/>
              </a:lnSpc>
            </a:pPr>
            <a:r>
              <a:rPr lang="es-PE" sz="1800" dirty="0" smtClean="0"/>
              <a:t>Conceptualización y Desarollo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Representación matemática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Modelo tipo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Método numérico 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Código de computo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Condiciones iniciales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Condiciones de frontera </a:t>
            </a:r>
          </a:p>
          <a:p>
            <a:pPr eaLnBrk="1" hangingPunct="1">
              <a:lnSpc>
                <a:spcPct val="80000"/>
              </a:lnSpc>
            </a:pPr>
            <a:r>
              <a:rPr lang="es-PE" sz="1800" dirty="0" smtClean="0"/>
              <a:t>Calibración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Estimación de Parámetros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Comparación de modelados con simulados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Ajuste de parámetros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Análisis de incertidumbre</a:t>
            </a:r>
          </a:p>
          <a:p>
            <a:pPr eaLnBrk="1" hangingPunct="1">
              <a:lnSpc>
                <a:spcPct val="80000"/>
              </a:lnSpc>
            </a:pPr>
            <a:r>
              <a:rPr lang="es-PE" sz="1800" dirty="0" smtClean="0"/>
              <a:t>Validación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Usar un grupo de datos independiente al de calibración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1600" dirty="0" smtClean="0"/>
              <a:t>Comparar resultados del modelo con observados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334000" y="1212850"/>
            <a:ext cx="2800350" cy="4583113"/>
            <a:chOff x="3264" y="668"/>
            <a:chExt cx="1764" cy="2887"/>
          </a:xfrm>
          <a:noFill/>
        </p:grpSpPr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4321" y="900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4321" y="1788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4321" y="2220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>
              <a:off x="4321" y="2660"/>
              <a:ext cx="0" cy="20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rot="5400000">
              <a:off x="3719" y="2436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 rot="16200000" flipH="1">
              <a:off x="3734" y="1999"/>
              <a:ext cx="0" cy="189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rot="5400000">
              <a:off x="3738" y="1090"/>
              <a:ext cx="0" cy="22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>
              <a:off x="3631" y="1200"/>
              <a:ext cx="0" cy="220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359" name="AutoShape 15"/>
            <p:cNvSpPr>
              <a:spLocks noChangeArrowheads="1"/>
            </p:cNvSpPr>
            <p:nvPr/>
          </p:nvSpPr>
          <p:spPr bwMode="auto">
            <a:xfrm>
              <a:off x="3554" y="668"/>
              <a:ext cx="1326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Identificación del problema y</a:t>
              </a:r>
            </a:p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 descripción 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auto">
            <a:xfrm>
              <a:off x="3820" y="2416"/>
              <a:ext cx="1001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Validación y </a:t>
              </a:r>
            </a:p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análisis de Sensibilidad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368" name="AutoShape 24"/>
            <p:cNvSpPr>
              <a:spLocks noChangeArrowheads="1"/>
            </p:cNvSpPr>
            <p:nvPr/>
          </p:nvSpPr>
          <p:spPr bwMode="auto">
            <a:xfrm>
              <a:off x="3845" y="2892"/>
              <a:ext cx="953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Aplicación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371" name="AutoShape 27"/>
            <p:cNvSpPr>
              <a:spLocks noChangeArrowheads="1"/>
            </p:cNvSpPr>
            <p:nvPr/>
          </p:nvSpPr>
          <p:spPr bwMode="auto">
            <a:xfrm>
              <a:off x="3827" y="1980"/>
              <a:ext cx="990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Calibración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374" name="AutoShape 30"/>
            <p:cNvSpPr>
              <a:spLocks noChangeArrowheads="1"/>
            </p:cNvSpPr>
            <p:nvPr/>
          </p:nvSpPr>
          <p:spPr bwMode="auto">
            <a:xfrm>
              <a:off x="3842" y="1100"/>
              <a:ext cx="960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conceptualización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409" name="AutoShape 65"/>
            <p:cNvSpPr>
              <a:spLocks noChangeArrowheads="1"/>
            </p:cNvSpPr>
            <p:nvPr/>
          </p:nvSpPr>
          <p:spPr bwMode="auto">
            <a:xfrm>
              <a:off x="3840" y="1536"/>
              <a:ext cx="960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desarrollo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410" name="Line 66"/>
            <p:cNvSpPr>
              <a:spLocks noChangeShapeType="1"/>
            </p:cNvSpPr>
            <p:nvPr/>
          </p:nvSpPr>
          <p:spPr bwMode="auto">
            <a:xfrm>
              <a:off x="4320" y="1340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1" name="AutoShape 67"/>
            <p:cNvSpPr>
              <a:spLocks noChangeArrowheads="1"/>
            </p:cNvSpPr>
            <p:nvPr/>
          </p:nvSpPr>
          <p:spPr bwMode="auto">
            <a:xfrm>
              <a:off x="3264" y="1104"/>
              <a:ext cx="432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Datos de </a:t>
              </a:r>
            </a:p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entrada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412" name="Line 68"/>
            <p:cNvSpPr>
              <a:spLocks noChangeShapeType="1"/>
            </p:cNvSpPr>
            <p:nvPr/>
          </p:nvSpPr>
          <p:spPr bwMode="auto">
            <a:xfrm rot="5400000">
              <a:off x="3732" y="3296"/>
              <a:ext cx="0" cy="22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3" name="Line 69"/>
            <p:cNvSpPr>
              <a:spLocks noChangeShapeType="1"/>
            </p:cNvSpPr>
            <p:nvPr/>
          </p:nvSpPr>
          <p:spPr bwMode="auto">
            <a:xfrm rot="5400000">
              <a:off x="4909" y="2454"/>
              <a:ext cx="0" cy="1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4" name="Line 70"/>
            <p:cNvSpPr>
              <a:spLocks noChangeShapeType="1"/>
            </p:cNvSpPr>
            <p:nvPr/>
          </p:nvSpPr>
          <p:spPr bwMode="auto">
            <a:xfrm rot="16200000" flipH="1">
              <a:off x="4910" y="2015"/>
              <a:ext cx="0" cy="189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5" name="Line 71"/>
            <p:cNvSpPr>
              <a:spLocks noChangeShapeType="1"/>
            </p:cNvSpPr>
            <p:nvPr/>
          </p:nvSpPr>
          <p:spPr bwMode="auto">
            <a:xfrm rot="16200000" flipH="1">
              <a:off x="4904" y="1116"/>
              <a:ext cx="0" cy="20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6" name="Line 72"/>
            <p:cNvSpPr>
              <a:spLocks noChangeShapeType="1"/>
            </p:cNvSpPr>
            <p:nvPr/>
          </p:nvSpPr>
          <p:spPr bwMode="auto">
            <a:xfrm>
              <a:off x="5015" y="784"/>
              <a:ext cx="6" cy="2663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7" name="Line 73"/>
            <p:cNvSpPr>
              <a:spLocks noChangeShapeType="1"/>
            </p:cNvSpPr>
            <p:nvPr/>
          </p:nvSpPr>
          <p:spPr bwMode="auto">
            <a:xfrm rot="5400000">
              <a:off x="4880" y="3300"/>
              <a:ext cx="7" cy="26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8" name="Line 74"/>
            <p:cNvSpPr>
              <a:spLocks noChangeShapeType="1"/>
            </p:cNvSpPr>
            <p:nvPr/>
          </p:nvSpPr>
          <p:spPr bwMode="auto">
            <a:xfrm>
              <a:off x="4305" y="3119"/>
              <a:ext cx="0" cy="19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19" name="AutoShape 75"/>
            <p:cNvSpPr>
              <a:spLocks noChangeArrowheads="1"/>
            </p:cNvSpPr>
            <p:nvPr/>
          </p:nvSpPr>
          <p:spPr bwMode="auto">
            <a:xfrm>
              <a:off x="3789" y="3315"/>
              <a:ext cx="953" cy="24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PE" sz="1200" dirty="0" smtClean="0">
                  <a:solidFill>
                    <a:srgbClr val="000000"/>
                  </a:solidFill>
                </a:rPr>
                <a:t>Presentación resultados</a:t>
              </a:r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57421" name="Line 77"/>
            <p:cNvSpPr>
              <a:spLocks noChangeShapeType="1"/>
            </p:cNvSpPr>
            <p:nvPr/>
          </p:nvSpPr>
          <p:spPr bwMode="auto">
            <a:xfrm rot="5400000">
              <a:off x="4900" y="1549"/>
              <a:ext cx="0" cy="209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  <p:sp>
          <p:nvSpPr>
            <p:cNvPr id="57422" name="Line 78"/>
            <p:cNvSpPr>
              <a:spLocks noChangeShapeType="1"/>
            </p:cNvSpPr>
            <p:nvPr/>
          </p:nvSpPr>
          <p:spPr bwMode="auto">
            <a:xfrm rot="16200000" flipH="1">
              <a:off x="4928" y="684"/>
              <a:ext cx="0" cy="20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P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113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>
                <a:cs typeface="Times New Roman" pitchFamily="18" charset="0"/>
              </a:rPr>
              <a:t>Método Explicito</a:t>
            </a:r>
            <a:endParaRPr lang="es-PE" b="1" dirty="0" smtClean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3670300" y="1584325"/>
            <a:ext cx="5356225" cy="3124116"/>
            <a:chOff x="3540310" y="1736867"/>
            <a:chExt cx="5355089" cy="312411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562443" y="1736867"/>
              <a:ext cx="1468361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Superficie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terreno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4351955" y="4126230"/>
              <a:ext cx="3901458" cy="131603"/>
              <a:chOff x="6029" y="11328"/>
              <a:chExt cx="6978" cy="155"/>
            </a:xfrm>
          </p:grpSpPr>
          <p:sp>
            <p:nvSpPr>
              <p:cNvPr id="13382" name="Rectangle 41"/>
              <p:cNvSpPr>
                <a:spLocks noChangeArrowheads="1"/>
              </p:cNvSpPr>
              <p:nvPr/>
            </p:nvSpPr>
            <p:spPr bwMode="auto">
              <a:xfrm>
                <a:off x="6029" y="11347"/>
                <a:ext cx="6978" cy="13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83" name="Line 42"/>
              <p:cNvSpPr>
                <a:spLocks noChangeShapeType="1"/>
              </p:cNvSpPr>
              <p:nvPr/>
            </p:nvSpPr>
            <p:spPr bwMode="auto">
              <a:xfrm>
                <a:off x="6029" y="11328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4344493" y="2868562"/>
              <a:ext cx="3916636" cy="1269328"/>
              <a:chOff x="3887293" y="2533282"/>
              <a:chExt cx="3916636" cy="126932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H="1">
                <a:off x="4467776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rot="16200000" flipH="1">
                <a:off x="4056701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 bwMode="auto">
              <a:xfrm rot="16200000" flipH="1">
                <a:off x="3648800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rot="16200000" flipH="1">
                <a:off x="3253597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auto">
              <a:xfrm rot="16200000" flipH="1">
                <a:off x="4848695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H="1">
                <a:off x="5236757" y="3166884"/>
                <a:ext cx="1268410" cy="1588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5631167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rot="16200000" flipH="1">
                <a:off x="6019229" y="3166884"/>
                <a:ext cx="1268410" cy="1587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 rot="16200000" flipH="1">
                <a:off x="6407290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6788209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H="1">
                <a:off x="7169128" y="3167678"/>
                <a:ext cx="1268410" cy="0"/>
              </a:xfrm>
              <a:prstGeom prst="line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 bwMode="auto">
            <a:xfrm>
              <a:off x="4862418" y="3022740"/>
              <a:ext cx="67985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Acuifero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4351955" y="1971681"/>
              <a:ext cx="3910983" cy="141746"/>
              <a:chOff x="6048" y="8192"/>
              <a:chExt cx="6978" cy="155"/>
            </a:xfrm>
          </p:grpSpPr>
          <p:sp>
            <p:nvSpPr>
              <p:cNvPr id="13369" name="Rectangle 38"/>
              <p:cNvSpPr>
                <a:spLocks noChangeArrowheads="1"/>
              </p:cNvSpPr>
              <p:nvPr/>
            </p:nvSpPr>
            <p:spPr bwMode="auto">
              <a:xfrm>
                <a:off x="6048" y="8212"/>
                <a:ext cx="6978" cy="135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70" name="Line 39"/>
              <p:cNvSpPr>
                <a:spLocks noChangeShapeType="1"/>
              </p:cNvSpPr>
              <p:nvPr/>
            </p:nvSpPr>
            <p:spPr bwMode="auto">
              <a:xfrm>
                <a:off x="6048" y="8192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4414837" y="2198829"/>
              <a:ext cx="4437709" cy="147637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8538288" y="2344879"/>
              <a:ext cx="3523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8509719" y="4172087"/>
              <a:ext cx="3523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7792128" y="3271977"/>
              <a:ext cx="1836733" cy="1587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21"/>
            <p:cNvSpPr txBox="1"/>
            <p:nvPr/>
          </p:nvSpPr>
          <p:spPr bwMode="auto">
            <a:xfrm>
              <a:off x="8576380" y="3265627"/>
              <a:ext cx="319019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 err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050" i="1" baseline="-25000" dirty="0" err="1">
                  <a:latin typeface="Arial" pitchFamily="34" charset="0"/>
                  <a:cs typeface="Arial" pitchFamily="34" charset="0"/>
                </a:rPr>
                <a:t>B</a:t>
              </a:r>
              <a:endParaRPr lang="en-US" sz="105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352938" y="2578240"/>
              <a:ext cx="3928230" cy="314324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6267057" y="2600465"/>
              <a:ext cx="113180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Confinada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layer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7755679" y="3492641"/>
              <a:ext cx="1303334" cy="17458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8273231" y="3475177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3965670" y="2203591"/>
              <a:ext cx="3523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>
              <a:off x="3937101" y="4149862"/>
              <a:ext cx="3523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3163949" y="3181490"/>
              <a:ext cx="1943096" cy="6349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21"/>
            <p:cNvSpPr txBox="1"/>
            <p:nvPr/>
          </p:nvSpPr>
          <p:spPr bwMode="auto">
            <a:xfrm>
              <a:off x="4003762" y="2700478"/>
              <a:ext cx="319020" cy="2524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 err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050" i="1" baseline="-25000" dirty="0" err="1">
                  <a:latin typeface="Arial" pitchFamily="34" charset="0"/>
                  <a:cs typeface="Arial" pitchFamily="34" charset="0"/>
                </a:rPr>
                <a:t>A</a:t>
              </a:r>
              <a:endParaRPr lang="en-US" sz="105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7139996" y="3044964"/>
              <a:ext cx="334892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sz="1050" i="1" dirty="0" err="1">
                  <a:latin typeface="Arial" pitchFamily="34" charset="0"/>
                  <a:cs typeface="Arial" pitchFamily="34" charset="0"/>
                </a:rPr>
                <a:t>x</a:t>
              </a:r>
              <a:endParaRPr lang="en-US" sz="1050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7106666" y="3333889"/>
              <a:ext cx="38568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 bwMode="auto">
            <a:xfrm>
              <a:off x="4019633" y="4389575"/>
              <a:ext cx="372984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050" i="1" dirty="0">
                  <a:latin typeface="Arial" pitchFamily="34" charset="0"/>
                  <a:cs typeface="Arial" pitchFamily="34" charset="0"/>
                </a:rPr>
                <a:t> = 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225965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629104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5032244" y="4389575"/>
              <a:ext cx="258708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5444906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5836936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6217855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6598774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6990803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7382833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7763752" y="4389575"/>
              <a:ext cx="260295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8101817" y="4389575"/>
              <a:ext cx="334892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4321194" y="3470414"/>
              <a:ext cx="65074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713224" y="3470414"/>
              <a:ext cx="65073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116364" y="3470414"/>
              <a:ext cx="65073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530613" y="3470414"/>
              <a:ext cx="65074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911532" y="3470414"/>
              <a:ext cx="65074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03562" y="3470414"/>
              <a:ext cx="65073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694004" y="3470414"/>
              <a:ext cx="66661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086033" y="3470414"/>
              <a:ext cx="66661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466952" y="3470414"/>
              <a:ext cx="66661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847871" y="3470414"/>
              <a:ext cx="66661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239901" y="3470414"/>
              <a:ext cx="66661" cy="65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3540310" y="3040202"/>
              <a:ext cx="50836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Nodo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5729009" y="4607061"/>
              <a:ext cx="83851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 smtClean="0">
                  <a:latin typeface="Arial" pitchFamily="34" charset="0"/>
                  <a:cs typeface="Arial" pitchFamily="34" charset="0"/>
                </a:rPr>
                <a:t>Celda</a:t>
              </a:r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 grid 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7" name="Straight Arrow Connector 106"/>
            <p:cNvCxnSpPr>
              <a:endCxn id="93" idx="1"/>
            </p:cNvCxnSpPr>
            <p:nvPr/>
          </p:nvCxnSpPr>
          <p:spPr>
            <a:xfrm>
              <a:off x="3929166" y="3241814"/>
              <a:ext cx="401552" cy="238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V="1">
              <a:off x="5159918" y="3982429"/>
              <a:ext cx="882648" cy="4459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496888" y="2241550"/>
          <a:ext cx="2933700" cy="355600"/>
        </p:xfrm>
        <a:graphic>
          <a:graphicData uri="http://schemas.openxmlformats.org/presentationml/2006/ole">
            <p:oleObj spid="_x0000_s77838" name="Equation" r:id="rId7" imgW="2925360" imgH="347400" progId="Equation.3">
              <p:embed/>
            </p:oleObj>
          </a:graphicData>
        </a:graphic>
      </p:graphicFrame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892175" y="3014663"/>
          <a:ext cx="1244600" cy="1270000"/>
        </p:xfrm>
        <a:graphic>
          <a:graphicData uri="http://schemas.openxmlformats.org/presentationml/2006/ole">
            <p:oleObj spid="_x0000_s77839" name="Equation" r:id="rId8" imgW="1234080" imgH="1261440" progId="Equation.3">
              <p:embed/>
            </p:oleObj>
          </a:graphicData>
        </a:graphic>
      </p:graphicFrame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5146675" y="5561013"/>
            <a:ext cx="3222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x</a:t>
            </a:r>
            <a:r>
              <a:rPr lang="en-US" sz="2000" i="1" dirty="0"/>
              <a:t> </a:t>
            </a:r>
            <a:r>
              <a:rPr lang="en-US" sz="2000" dirty="0"/>
              <a:t>= 1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L </a:t>
            </a:r>
            <a:r>
              <a:rPr lang="en-US" sz="2000" dirty="0"/>
              <a:t>= 10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b </a:t>
            </a:r>
            <a:r>
              <a:rPr lang="en-US" sz="2000" dirty="0"/>
              <a:t>= 1.5</a:t>
            </a:r>
            <a:r>
              <a:rPr lang="en-US" sz="2000" i="1" dirty="0"/>
              <a:t>m</a:t>
            </a:r>
            <a:endParaRPr lang="en-US" sz="2000" dirty="0"/>
          </a:p>
          <a:p>
            <a:r>
              <a:rPr lang="en-US" sz="2000" i="1" dirty="0" err="1"/>
              <a:t>h</a:t>
            </a:r>
            <a:r>
              <a:rPr lang="en-US" sz="2000" i="1" baseline="-25000" dirty="0" err="1"/>
              <a:t>A</a:t>
            </a:r>
            <a:r>
              <a:rPr lang="en-US" sz="2000" dirty="0"/>
              <a:t> = 6.1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B</a:t>
            </a:r>
            <a:r>
              <a:rPr lang="en-US" sz="2000" dirty="0"/>
              <a:t> = 1.5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</a:p>
          <a:p>
            <a:r>
              <a:rPr lang="en-US" sz="2000" i="1" dirty="0"/>
              <a:t>K </a:t>
            </a:r>
            <a:r>
              <a:rPr lang="en-US" sz="2000" dirty="0"/>
              <a:t>= 0.5</a:t>
            </a:r>
            <a:r>
              <a:rPr lang="en-US" sz="2000" i="1" dirty="0"/>
              <a:t>m</a:t>
            </a:r>
            <a:r>
              <a:rPr lang="en-US" sz="2000" dirty="0"/>
              <a:t>/</a:t>
            </a:r>
            <a:r>
              <a:rPr lang="en-US" sz="2000" i="1" dirty="0"/>
              <a:t>d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 = 0.02</a:t>
            </a: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498475" y="4494213"/>
            <a:ext cx="156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+mn-lt"/>
              </a:rPr>
              <a:t>Considerar</a:t>
            </a:r>
            <a:r>
              <a:rPr lang="en-US" sz="2000" dirty="0" smtClean="0">
                <a:latin typeface="+mn-lt"/>
              </a:rPr>
              <a:t>: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 </a:t>
            </a:r>
            <a:r>
              <a:rPr lang="en-US" sz="2000" i="1" dirty="0" smtClean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 = 0.48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/>
              <a:t> </a:t>
            </a:r>
            <a:r>
              <a:rPr lang="en-US" sz="2000" i="1" dirty="0"/>
              <a:t>r</a:t>
            </a:r>
            <a:r>
              <a:rPr lang="en-US" sz="2000" dirty="0"/>
              <a:t> = </a:t>
            </a:r>
            <a:r>
              <a:rPr lang="en-US" sz="2000" dirty="0" smtClean="0"/>
              <a:t>0.52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12" name="Object 8"/>
          <p:cNvGraphicFramePr>
            <a:graphicFrameLocks noChangeAspect="1"/>
          </p:cNvGraphicFramePr>
          <p:nvPr/>
        </p:nvGraphicFramePr>
        <p:xfrm>
          <a:off x="1851025" y="4741863"/>
          <a:ext cx="3467100" cy="584200"/>
        </p:xfrm>
        <a:graphic>
          <a:graphicData uri="http://schemas.openxmlformats.org/presentationml/2006/ole">
            <p:oleObj spid="_x0000_s77840" name="Equation" r:id="rId9" imgW="3456000" imgH="576000" progId="Equation.3">
              <p:embed/>
            </p:oleObj>
          </a:graphicData>
        </a:graphic>
      </p:graphicFrame>
      <p:graphicFrame>
        <p:nvGraphicFramePr>
          <p:cNvPr id="113" name="Object 8"/>
          <p:cNvGraphicFramePr>
            <a:graphicFrameLocks noChangeAspect="1"/>
          </p:cNvGraphicFramePr>
          <p:nvPr/>
        </p:nvGraphicFramePr>
        <p:xfrm>
          <a:off x="1831975" y="5522913"/>
          <a:ext cx="2324100" cy="266700"/>
        </p:xfrm>
        <a:graphic>
          <a:graphicData uri="http://schemas.openxmlformats.org/presentationml/2006/ole">
            <p:oleObj spid="_x0000_s77841" name="Equation" r:id="rId10" imgW="2313000" imgH="255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Resultados</a:t>
            </a:r>
            <a:r>
              <a:rPr lang="en-US" sz="3200" b="1" dirty="0" smtClean="0"/>
              <a:t> (</a:t>
            </a:r>
            <a:r>
              <a:rPr lang="en-US" sz="3200" b="1" dirty="0" err="1" smtClean="0">
                <a:latin typeface="Symbol" charset="2"/>
                <a:cs typeface="Symbol" charset="2"/>
              </a:rPr>
              <a:t>D</a:t>
            </a:r>
            <a:r>
              <a:rPr lang="en-US" sz="3200" b="1" i="1" dirty="0" err="1" smtClean="0"/>
              <a:t>t</a:t>
            </a:r>
            <a:r>
              <a:rPr lang="en-US" sz="3200" b="1" dirty="0" smtClean="0"/>
              <a:t> = 18.5 min; r = 0.48 &lt; 0.5)</a:t>
            </a:r>
            <a:endParaRPr lang="en-US" sz="3200" b="1" dirty="0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989753"/>
            <a:ext cx="8107680" cy="58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Resultados</a:t>
            </a:r>
            <a:r>
              <a:rPr lang="en-US" sz="3200" b="1" dirty="0" smtClean="0"/>
              <a:t> (</a:t>
            </a:r>
            <a:r>
              <a:rPr lang="en-US" sz="3200" b="1" dirty="0" smtClean="0">
                <a:latin typeface="Symbol" charset="2"/>
                <a:cs typeface="Symbol" charset="2"/>
              </a:rPr>
              <a:t>D</a:t>
            </a:r>
            <a:r>
              <a:rPr lang="en-US" sz="3200" b="1" i="1" dirty="0" smtClean="0"/>
              <a:t>t</a:t>
            </a:r>
            <a:r>
              <a:rPr lang="en-US" sz="3200" b="1" dirty="0" smtClean="0"/>
              <a:t> = 20 min; r = 0.52 &gt; 0.5)</a:t>
            </a:r>
            <a:endParaRPr lang="en-US" sz="3200" b="1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98" y="972820"/>
            <a:ext cx="8107680" cy="58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cs typeface="Times New Roman" pitchFamily="18" charset="0"/>
              </a:rPr>
              <a:t>Que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pasa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aqui</a:t>
            </a:r>
            <a:r>
              <a:rPr lang="en-US" b="1" dirty="0" smtClean="0">
                <a:cs typeface="Times New Roman" pitchFamily="18" charset="0"/>
              </a:rPr>
              <a:t>?</a:t>
            </a:r>
            <a:endParaRPr lang="en-US" b="1" dirty="0" smtClean="0"/>
          </a:p>
        </p:txBody>
      </p:sp>
      <p:sp>
        <p:nvSpPr>
          <p:cNvPr id="114" name="Content Placeholder 113"/>
          <p:cNvSpPr>
            <a:spLocks noGrp="1"/>
          </p:cNvSpPr>
          <p:nvPr>
            <p:ph idx="1"/>
          </p:nvPr>
        </p:nvSpPr>
        <p:spPr>
          <a:xfrm>
            <a:off x="457200" y="1608592"/>
            <a:ext cx="3483429" cy="4389437"/>
          </a:xfrm>
        </p:spPr>
        <p:txBody>
          <a:bodyPr/>
          <a:lstStyle/>
          <a:p>
            <a:r>
              <a:rPr lang="es-PE" sz="2000" dirty="0" smtClean="0"/>
              <a:t>En el time t = 0 </a:t>
            </a:r>
            <a:r>
              <a:rPr lang="es-PE" sz="2000" dirty="0" smtClean="0">
                <a:sym typeface="Wingdings" pitchFamily="2" charset="2"/>
              </a:rPr>
              <a:t> no flujo</a:t>
            </a:r>
          </a:p>
          <a:p>
            <a:r>
              <a:rPr lang="es-PE" sz="2000" dirty="0" smtClean="0">
                <a:sym typeface="Wingdings" pitchFamily="2" charset="2"/>
              </a:rPr>
              <a:t>En el time t &gt; 0  flujo</a:t>
            </a:r>
          </a:p>
          <a:p>
            <a:r>
              <a:rPr lang="es-PE" sz="2000" dirty="0" smtClean="0">
                <a:sym typeface="Wingdings" pitchFamily="2" charset="2"/>
              </a:rPr>
              <a:t>El  agua proveniente del almacenamiento en una celda grid sobre el tiempo</a:t>
            </a:r>
            <a:r>
              <a:rPr lang="es-PE" sz="2000" dirty="0" smtClean="0"/>
              <a:t> D</a:t>
            </a:r>
            <a:r>
              <a:rPr lang="es-PE" sz="2000" i="1" dirty="0" smtClean="0"/>
              <a:t>t</a:t>
            </a:r>
            <a:r>
              <a:rPr lang="es-PE" sz="2000" dirty="0" smtClean="0"/>
              <a:t> </a:t>
            </a:r>
            <a:endParaRPr lang="es-PE" sz="2000" dirty="0" smtClean="0">
              <a:sym typeface="Wingdings" pitchFamily="2" charset="2"/>
            </a:endParaRPr>
          </a:p>
          <a:p>
            <a:endParaRPr lang="es-PE" sz="2000" dirty="0" smtClean="0">
              <a:sym typeface="Wingdings" pitchFamily="2" charset="2"/>
            </a:endParaRPr>
          </a:p>
          <a:p>
            <a:r>
              <a:rPr lang="es-PE" sz="2000" dirty="0" smtClean="0"/>
              <a:t>El agua fluyendo fuera de la celda en el intervalo </a:t>
            </a:r>
            <a:r>
              <a:rPr lang="es-PE" sz="2000" dirty="0" smtClean="0">
                <a:latin typeface="Symbol" pitchFamily="18" charset="2"/>
              </a:rPr>
              <a:t>D</a:t>
            </a:r>
            <a:r>
              <a:rPr lang="es-PE" sz="2000" i="1" dirty="0" smtClean="0"/>
              <a:t>t</a:t>
            </a:r>
            <a:endParaRPr lang="es-PE" sz="2000" i="1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692650" y="1584325"/>
            <a:ext cx="136447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Superficie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suelo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482117" y="3973693"/>
            <a:ext cx="3902286" cy="131603"/>
            <a:chOff x="6029" y="11328"/>
            <a:chExt cx="6978" cy="155"/>
          </a:xfrm>
        </p:grpSpPr>
        <p:sp>
          <p:nvSpPr>
            <p:cNvPr id="13382" name="Rectangle 41"/>
            <p:cNvSpPr>
              <a:spLocks noChangeArrowheads="1"/>
            </p:cNvSpPr>
            <p:nvPr/>
          </p:nvSpPr>
          <p:spPr bwMode="auto">
            <a:xfrm>
              <a:off x="6029" y="11347"/>
              <a:ext cx="6978" cy="13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3" name="Line 42"/>
            <p:cNvSpPr>
              <a:spLocks noChangeShapeType="1"/>
            </p:cNvSpPr>
            <p:nvPr/>
          </p:nvSpPr>
          <p:spPr bwMode="auto">
            <a:xfrm>
              <a:off x="6029" y="11328"/>
              <a:ext cx="6978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4474654" y="2716022"/>
            <a:ext cx="3917467" cy="1269330"/>
            <a:chOff x="3887293" y="2533282"/>
            <a:chExt cx="3916636" cy="1269328"/>
          </a:xfrm>
        </p:grpSpPr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4467776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16200000" flipH="1">
              <a:off x="4056701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3648800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3253597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rot="16200000" flipH="1">
              <a:off x="4848695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5236757" y="3166884"/>
              <a:ext cx="1268410" cy="1588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5631167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6200000" flipH="1">
              <a:off x="6019229" y="3166884"/>
              <a:ext cx="1268410" cy="1587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6407290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6788209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rot="16200000" flipH="1">
              <a:off x="7169128" y="3167678"/>
              <a:ext cx="1268410" cy="0"/>
            </a:xfrm>
            <a:prstGeom prst="line">
              <a:avLst/>
            </a:prstGeom>
            <a:ln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 bwMode="auto">
          <a:xfrm>
            <a:off x="4992688" y="2870200"/>
            <a:ext cx="679994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Acuifero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482117" y="1819139"/>
            <a:ext cx="3911813" cy="141746"/>
            <a:chOff x="6048" y="8192"/>
            <a:chExt cx="6978" cy="155"/>
          </a:xfrm>
        </p:grpSpPr>
        <p:sp>
          <p:nvSpPr>
            <p:cNvPr id="13369" name="Rectangle 38"/>
            <p:cNvSpPr>
              <a:spLocks noChangeArrowheads="1"/>
            </p:cNvSpPr>
            <p:nvPr/>
          </p:nvSpPr>
          <p:spPr bwMode="auto">
            <a:xfrm>
              <a:off x="6048" y="8212"/>
              <a:ext cx="6978" cy="135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0" name="Line 39"/>
            <p:cNvSpPr>
              <a:spLocks noChangeShapeType="1"/>
            </p:cNvSpPr>
            <p:nvPr/>
          </p:nvSpPr>
          <p:spPr bwMode="auto">
            <a:xfrm>
              <a:off x="6048" y="8192"/>
              <a:ext cx="6978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4545013" y="2046288"/>
            <a:ext cx="4438650" cy="14763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8669338" y="2192338"/>
            <a:ext cx="3524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8640763" y="4019550"/>
            <a:ext cx="3524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rot="5400000">
            <a:off x="7923213" y="3119438"/>
            <a:ext cx="1836737" cy="1587"/>
          </a:xfrm>
          <a:prstGeom prst="line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1"/>
          <p:cNvSpPr txBox="1"/>
          <p:nvPr/>
        </p:nvSpPr>
        <p:spPr bwMode="auto">
          <a:xfrm>
            <a:off x="8707438" y="3113088"/>
            <a:ext cx="319087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050" i="1" baseline="-250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483100" y="2425700"/>
            <a:ext cx="3929063" cy="31432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 bwMode="auto">
          <a:xfrm>
            <a:off x="6397625" y="2447925"/>
            <a:ext cx="1132041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Confinada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capa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16200000" flipH="1">
            <a:off x="7886700" y="3340101"/>
            <a:ext cx="1303337" cy="17462"/>
          </a:xfrm>
          <a:prstGeom prst="line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8404225" y="3322638"/>
            <a:ext cx="26035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095750" y="2051050"/>
            <a:ext cx="3524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4067175" y="3997325"/>
            <a:ext cx="3524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5400000">
            <a:off x="3294063" y="3028950"/>
            <a:ext cx="1943100" cy="6350"/>
          </a:xfrm>
          <a:prstGeom prst="line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1"/>
          <p:cNvSpPr txBox="1"/>
          <p:nvPr/>
        </p:nvSpPr>
        <p:spPr bwMode="auto">
          <a:xfrm>
            <a:off x="4133850" y="2547938"/>
            <a:ext cx="319088" cy="2524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050" i="1" baseline="-250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270750" y="2892425"/>
            <a:ext cx="3349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>
                <a:latin typeface="Symbol" pitchFamily="18" charset="2"/>
                <a:cs typeface="Arial" pitchFamily="34" charset="0"/>
              </a:rPr>
              <a:t>D</a:t>
            </a:r>
            <a:r>
              <a:rPr lang="en-US" sz="1050" i="1" dirty="0" err="1">
                <a:latin typeface="Arial" pitchFamily="34" charset="0"/>
                <a:cs typeface="Arial" pitchFamily="34" charset="0"/>
              </a:rPr>
              <a:t>x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7237413" y="3181350"/>
            <a:ext cx="385762" cy="1588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 bwMode="auto">
          <a:xfrm>
            <a:off x="4149725" y="4237038"/>
            <a:ext cx="37306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50" i="1" dirty="0">
                <a:latin typeface="Arial" pitchFamily="34" charset="0"/>
                <a:cs typeface="Arial" pitchFamily="34" charset="0"/>
              </a:rPr>
              <a:t> = 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4356100" y="4237038"/>
            <a:ext cx="26035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83" name="TextBox 82"/>
          <p:cNvSpPr txBox="1"/>
          <p:nvPr/>
        </p:nvSpPr>
        <p:spPr bwMode="auto">
          <a:xfrm>
            <a:off x="4759325" y="4237038"/>
            <a:ext cx="26035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 bwMode="auto">
          <a:xfrm>
            <a:off x="5162550" y="4237038"/>
            <a:ext cx="25876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5575300" y="4237038"/>
            <a:ext cx="319318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5967413" y="4237038"/>
            <a:ext cx="335348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-1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6348413" y="4237038"/>
            <a:ext cx="215123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6729413" y="4237038"/>
            <a:ext cx="369012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+1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7121525" y="4237038"/>
            <a:ext cx="319318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7513638" y="4237038"/>
            <a:ext cx="26035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1" name="TextBox 90"/>
          <p:cNvSpPr txBox="1"/>
          <p:nvPr/>
        </p:nvSpPr>
        <p:spPr bwMode="auto">
          <a:xfrm>
            <a:off x="7894638" y="4237038"/>
            <a:ext cx="260350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2" name="TextBox 91"/>
          <p:cNvSpPr txBox="1"/>
          <p:nvPr/>
        </p:nvSpPr>
        <p:spPr bwMode="auto">
          <a:xfrm>
            <a:off x="8232775" y="4237038"/>
            <a:ext cx="33496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4451350" y="3317875"/>
            <a:ext cx="65088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 bwMode="auto">
          <a:xfrm>
            <a:off x="4843463" y="3317875"/>
            <a:ext cx="65087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 bwMode="auto">
          <a:xfrm>
            <a:off x="5246688" y="3317875"/>
            <a:ext cx="65087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>
            <a:off x="5661025" y="3317875"/>
            <a:ext cx="65088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6042025" y="3317875"/>
            <a:ext cx="65088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 bwMode="auto">
          <a:xfrm>
            <a:off x="6434138" y="3317875"/>
            <a:ext cx="65087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6824663" y="3317875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 bwMode="auto">
          <a:xfrm>
            <a:off x="7216775" y="3317875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 bwMode="auto">
          <a:xfrm>
            <a:off x="7597775" y="3317875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 bwMode="auto">
          <a:xfrm>
            <a:off x="7978775" y="3317875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 bwMode="auto">
          <a:xfrm>
            <a:off x="8370888" y="3317875"/>
            <a:ext cx="66675" cy="6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5644242" y="3347357"/>
            <a:ext cx="123008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047013" y="3369129"/>
            <a:ext cx="123008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 bwMode="auto">
          <a:xfrm>
            <a:off x="6301921" y="3578225"/>
            <a:ext cx="334963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>
                <a:latin typeface="Symbol" pitchFamily="18" charset="2"/>
                <a:cs typeface="Arial" pitchFamily="34" charset="0"/>
              </a:rPr>
              <a:t>D</a:t>
            </a:r>
            <a:r>
              <a:rPr lang="en-US" sz="1050" i="1" dirty="0" err="1">
                <a:latin typeface="Arial" pitchFamily="34" charset="0"/>
                <a:cs typeface="Arial" pitchFamily="34" charset="0"/>
              </a:rPr>
              <a:t>x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6268584" y="3867150"/>
            <a:ext cx="385762" cy="1588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5208814" y="3554186"/>
            <a:ext cx="1240972" cy="1055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 bwMode="auto">
          <a:xfrm>
            <a:off x="4753203" y="4513944"/>
            <a:ext cx="934871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Celda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Grid  </a:t>
            </a:r>
            <a:r>
              <a:rPr lang="en-US" sz="1050" i="1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" name="Object 8"/>
          <p:cNvGraphicFramePr>
            <a:graphicFrameLocks noChangeAspect="1"/>
          </p:cNvGraphicFramePr>
          <p:nvPr/>
        </p:nvGraphicFramePr>
        <p:xfrm>
          <a:off x="1311275" y="3635280"/>
          <a:ext cx="1574800" cy="254000"/>
        </p:xfrm>
        <a:graphic>
          <a:graphicData uri="http://schemas.openxmlformats.org/presentationml/2006/ole">
            <p:oleObj spid="_x0000_s114702" name="Equation" r:id="rId7" imgW="1563120" imgH="237600" progId="Equation.3">
              <p:embed/>
            </p:oleObj>
          </a:graphicData>
        </a:graphic>
      </p:graphicFrame>
      <p:graphicFrame>
        <p:nvGraphicFramePr>
          <p:cNvPr id="116" name="Object 8"/>
          <p:cNvGraphicFramePr>
            <a:graphicFrameLocks noChangeAspect="1"/>
          </p:cNvGraphicFramePr>
          <p:nvPr/>
        </p:nvGraphicFramePr>
        <p:xfrm>
          <a:off x="1160026" y="4729874"/>
          <a:ext cx="1625600" cy="584200"/>
        </p:xfrm>
        <a:graphic>
          <a:graphicData uri="http://schemas.openxmlformats.org/presentationml/2006/ole">
            <p:oleObj spid="_x0000_s114703" name="Equation" r:id="rId8" imgW="1618200" imgH="576000" progId="Equation.3">
              <p:embed/>
            </p:oleObj>
          </a:graphicData>
        </a:graphic>
      </p:graphicFrame>
      <p:graphicFrame>
        <p:nvGraphicFramePr>
          <p:cNvPr id="118" name="Object 8"/>
          <p:cNvGraphicFramePr>
            <a:graphicFrameLocks noChangeAspect="1"/>
          </p:cNvGraphicFramePr>
          <p:nvPr/>
        </p:nvGraphicFramePr>
        <p:xfrm>
          <a:off x="1101725" y="5357648"/>
          <a:ext cx="1968500" cy="1295400"/>
        </p:xfrm>
        <a:graphic>
          <a:graphicData uri="http://schemas.openxmlformats.org/presentationml/2006/ole">
            <p:oleObj spid="_x0000_s114704" name="Equation" r:id="rId9" imgW="1956240" imgH="1279800" progId="Equation.3">
              <p:embed/>
            </p:oleObj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4147456" y="5116286"/>
            <a:ext cx="4800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smtClean="0">
                <a:latin typeface="+mn-lt"/>
              </a:rPr>
              <a:t>r &gt; 0.5</a:t>
            </a:r>
          </a:p>
          <a:p>
            <a:r>
              <a:rPr lang="es-PE" sz="2000" smtClean="0">
                <a:latin typeface="+mn-lt"/>
              </a:rPr>
              <a:t>El intervalo de tiempo es demasiado largo </a:t>
            </a:r>
          </a:p>
          <a:p>
            <a:r>
              <a:rPr lang="es-PE" sz="2000" smtClean="0">
                <a:latin typeface="+mn-lt"/>
              </a:rPr>
              <a:t>Las celdas no contienen la suficiente agua</a:t>
            </a:r>
          </a:p>
          <a:p>
            <a:r>
              <a:rPr lang="es-PE" sz="2000" smtClean="0">
                <a:latin typeface="+mn-lt"/>
              </a:rPr>
              <a:t>Causa inestabilidad</a:t>
            </a:r>
            <a:endParaRPr lang="es-PE" sz="200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165"/>
            <a:ext cx="8229600" cy="1143000"/>
          </a:xfrm>
        </p:spPr>
        <p:txBody>
          <a:bodyPr/>
          <a:lstStyle/>
          <a:p>
            <a:r>
              <a:rPr lang="es-PE" b="1" dirty="0" smtClean="0"/>
              <a:t>Método Implícito</a:t>
            </a:r>
            <a:endParaRPr lang="es-PE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592263"/>
            <a:ext cx="4025900" cy="4389437"/>
          </a:xfrm>
        </p:spPr>
        <p:txBody>
          <a:bodyPr>
            <a:normAutofit/>
          </a:bodyPr>
          <a:lstStyle/>
          <a:p>
            <a:r>
              <a:rPr lang="es-PE" sz="2400" dirty="0" smtClean="0"/>
              <a:t>Usa información de un punto en el paso de tiempo anterior para calcular el valor en todos los puntos de este paso de tiempo</a:t>
            </a:r>
          </a:p>
          <a:p>
            <a:r>
              <a:rPr lang="es-PE" sz="2400" dirty="0" smtClean="0"/>
              <a:t>Resuelve para todos los punto en el dominio simultáneamente</a:t>
            </a:r>
          </a:p>
          <a:p>
            <a:r>
              <a:rPr lang="es-PE" sz="2400" dirty="0" smtClean="0"/>
              <a:t>Es mas estable</a:t>
            </a:r>
            <a:endParaRPr lang="es-PE" sz="2400" dirty="0">
              <a:solidFill>
                <a:srgbClr val="FF0000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660900" y="1947333"/>
            <a:ext cx="4114800" cy="3035300"/>
            <a:chOff x="4660900" y="1930400"/>
            <a:chExt cx="4114800" cy="3035300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6247606" y="3467100"/>
              <a:ext cx="2756694" cy="13494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4443412" y="3441700"/>
              <a:ext cx="2756694" cy="13494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902200" y="4330700"/>
              <a:ext cx="3810000" cy="158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660900" y="1930400"/>
              <a:ext cx="4114800" cy="3035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492750" y="3371850"/>
              <a:ext cx="24765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851400" y="3416300"/>
              <a:ext cx="381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546850" y="29781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37350" y="3638550"/>
              <a:ext cx="8763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H="1" flipV="1">
              <a:off x="7589520" y="337566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6697980" y="25146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6705600" y="43053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783580" y="338328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7750175" y="3150235"/>
            <a:ext cx="438150" cy="204788"/>
          </p:xfrm>
          <a:graphic>
            <a:graphicData uri="http://schemas.openxmlformats.org/presentationml/2006/ole">
              <p:oleObj spid="_x0000_s117805" name="Equation" r:id="rId4" imgW="596923" imgH="279446" progId="Equation.3">
                <p:embed/>
              </p:oleObj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8366760" y="3500755"/>
            <a:ext cx="288925" cy="204788"/>
          </p:xfrm>
          <a:graphic>
            <a:graphicData uri="http://schemas.openxmlformats.org/presentationml/2006/ole">
              <p:oleObj spid="_x0000_s117806" name="Equation" r:id="rId5" imgW="393539" imgH="279446" progId="Equation.3">
                <p:embed/>
              </p:oleObj>
            </a:graphicData>
          </a:graphic>
        </p:graphicFrame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6838315" y="2057718"/>
            <a:ext cx="250825" cy="212725"/>
          </p:xfrm>
          <a:graphic>
            <a:graphicData uri="http://schemas.openxmlformats.org/presentationml/2006/ole">
              <p:oleObj spid="_x0000_s117807" name="Equation" r:id="rId6" imgW="342625" imgH="291947" progId="Equation.3">
                <p:embed/>
              </p:oleObj>
            </a:graphicData>
          </a:graphic>
        </p:graphicFrame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6102985" y="2354263"/>
            <a:ext cx="474663" cy="212725"/>
          </p:xfrm>
          <a:graphic>
            <a:graphicData uri="http://schemas.openxmlformats.org/presentationml/2006/ole">
              <p:oleObj spid="_x0000_s117808" name="Equation" r:id="rId7" imgW="647631" imgH="292123" progId="Equation.3">
                <p:embed/>
              </p:oleObj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5301615" y="3130868"/>
            <a:ext cx="474663" cy="212725"/>
          </p:xfrm>
          <a:graphic>
            <a:graphicData uri="http://schemas.openxmlformats.org/presentationml/2006/ole">
              <p:oleObj spid="_x0000_s117809" name="Equation" r:id="rId8" imgW="647631" imgH="292123" progId="Equation.3">
                <p:embed/>
              </p:oleObj>
            </a:graphicData>
          </a:graphic>
        </p:graphicFrame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6179185" y="4108133"/>
            <a:ext cx="474663" cy="212725"/>
          </p:xfrm>
          <a:graphic>
            <a:graphicData uri="http://schemas.openxmlformats.org/presentationml/2006/ole">
              <p:oleObj spid="_x0000_s117810" name="Equation" r:id="rId9" imgW="647631" imgH="292123" progId="Equation.3">
                <p:embed/>
              </p:oleObj>
            </a:graphicData>
          </a:graphic>
        </p:graphicFrame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7180263" y="3687763"/>
            <a:ext cx="231775" cy="176212"/>
          </p:xfrm>
          <a:graphic>
            <a:graphicData uri="http://schemas.openxmlformats.org/presentationml/2006/ole">
              <p:oleObj spid="_x0000_s117811" name="Equation" r:id="rId10" imgW="317095" imgH="241124" progId="Equation.3">
                <p:embed/>
              </p:oleObj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7053263" y="2865438"/>
            <a:ext cx="203200" cy="176212"/>
          </p:xfrm>
          <a:graphic>
            <a:graphicData uri="http://schemas.openxmlformats.org/presentationml/2006/ole">
              <p:oleObj spid="_x0000_s117812" name="Equation" r:id="rId11" imgW="279278" imgH="241269" progId="Equation.3">
                <p:embed/>
              </p:oleObj>
            </a:graphicData>
          </a:graphic>
        </p:graphicFrame>
        <p:sp>
          <p:nvSpPr>
            <p:cNvPr id="41" name="Oval 40"/>
            <p:cNvSpPr/>
            <p:nvPr/>
          </p:nvSpPr>
          <p:spPr>
            <a:xfrm flipH="1" flipV="1">
              <a:off x="6708862" y="3385476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6445250" y="3130550"/>
            <a:ext cx="242888" cy="212725"/>
          </p:xfrm>
          <a:graphic>
            <a:graphicData uri="http://schemas.openxmlformats.org/presentationml/2006/ole">
              <p:oleObj spid="_x0000_s117813" name="Equation" r:id="rId12" imgW="329955" imgH="291947" progId="Equation.3">
                <p:embed/>
              </p:oleObj>
            </a:graphicData>
          </a:graphic>
        </p:graphicFrame>
        <p:sp>
          <p:nvSpPr>
            <p:cNvPr id="43" name="Oval 42"/>
            <p:cNvSpPr/>
            <p:nvPr/>
          </p:nvSpPr>
          <p:spPr>
            <a:xfrm flipH="1" flipV="1">
              <a:off x="6650804" y="2470150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6644454" y="3328318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4902200" y="2565400"/>
              <a:ext cx="3810000" cy="1588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7723188" y="2324100"/>
            <a:ext cx="669925" cy="204788"/>
          </p:xfrm>
          <a:graphic>
            <a:graphicData uri="http://schemas.openxmlformats.org/presentationml/2006/ole">
              <p:oleObj spid="_x0000_s117814" name="Equation" r:id="rId13" imgW="914400" imgH="279446" progId="Equation.3">
                <p:embed/>
              </p:oleObj>
            </a:graphicData>
          </a:graphic>
        </p:graphicFrame>
        <p:graphicFrame>
          <p:nvGraphicFramePr>
            <p:cNvPr id="54" name="Object 3"/>
            <p:cNvGraphicFramePr>
              <a:graphicFrameLocks noChangeAspect="1"/>
            </p:cNvGraphicFramePr>
            <p:nvPr/>
          </p:nvGraphicFramePr>
          <p:xfrm>
            <a:off x="5084763" y="2330450"/>
            <a:ext cx="708025" cy="212725"/>
          </p:xfrm>
          <a:graphic>
            <a:graphicData uri="http://schemas.openxmlformats.org/presentationml/2006/ole">
              <p:oleObj spid="_x0000_s117815" name="Equation" r:id="rId14" imgW="965108" imgH="292123" progId="Equation.3">
                <p:embed/>
              </p:oleObj>
            </a:graphicData>
          </a:graphic>
        </p:graphicFrame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5022850" y="4044950"/>
            <a:ext cx="700088" cy="212725"/>
          </p:xfrm>
          <a:graphic>
            <a:graphicData uri="http://schemas.openxmlformats.org/presentationml/2006/ole">
              <p:oleObj spid="_x0000_s117816" name="Equation" r:id="rId15" imgW="951857" imgH="291947" progId="Equation.3">
                <p:embed/>
              </p:oleObj>
            </a:graphicData>
          </a:graphic>
        </p:graphicFrame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7723188" y="4051300"/>
            <a:ext cx="669925" cy="204788"/>
          </p:xfrm>
          <a:graphic>
            <a:graphicData uri="http://schemas.openxmlformats.org/presentationml/2006/ole">
              <p:oleObj spid="_x0000_s117817" name="Equation" r:id="rId16" imgW="914400" imgH="279446" progId="Equation.3">
                <p:embed/>
              </p:oleObj>
            </a:graphicData>
          </a:graphic>
        </p:graphicFrame>
        <p:sp>
          <p:nvSpPr>
            <p:cNvPr id="57" name="Oval 56"/>
            <p:cNvSpPr/>
            <p:nvPr/>
          </p:nvSpPr>
          <p:spPr>
            <a:xfrm flipH="1" flipV="1">
              <a:off x="7607300" y="43053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7607300" y="25400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791200" y="43053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5803900" y="2552700"/>
              <a:ext cx="60960" cy="685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 flipH="1" flipV="1">
              <a:off x="7539804" y="2499184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 flipH="1" flipV="1">
              <a:off x="5749104" y="2506452"/>
              <a:ext cx="162746" cy="1587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1771650" y="5319713"/>
          <a:ext cx="1179513" cy="693737"/>
        </p:xfrm>
        <a:graphic>
          <a:graphicData uri="http://schemas.openxmlformats.org/presentationml/2006/ole">
            <p:oleObj spid="_x0000_s117818" name="Equation" r:id="rId17" imgW="1152000" imgH="685440" progId="Equation.3">
              <p:embed/>
            </p:oleObj>
          </a:graphicData>
        </a:graphic>
      </p:graphicFrame>
      <p:graphicFrame>
        <p:nvGraphicFramePr>
          <p:cNvPr id="50" name="Object 11"/>
          <p:cNvGraphicFramePr>
            <a:graphicFrameLocks noChangeAspect="1"/>
          </p:cNvGraphicFramePr>
          <p:nvPr/>
        </p:nvGraphicFramePr>
        <p:xfrm>
          <a:off x="5146675" y="5317331"/>
          <a:ext cx="3187700" cy="698500"/>
        </p:xfrm>
        <a:graphic>
          <a:graphicData uri="http://schemas.openxmlformats.org/presentationml/2006/ole">
            <p:oleObj spid="_x0000_s117819" name="Equation" r:id="rId18" imgW="3172320" imgH="685440" progId="Equation.3">
              <p:embed/>
            </p:oleObj>
          </a:graphicData>
        </a:graphic>
      </p:graphicFrame>
      <p:sp>
        <p:nvSpPr>
          <p:cNvPr id="59" name="Right Arrow 58"/>
          <p:cNvSpPr/>
          <p:nvPr/>
        </p:nvSpPr>
        <p:spPr>
          <a:xfrm>
            <a:off x="3429000" y="5406231"/>
            <a:ext cx="1282700" cy="520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467100" y="6108700"/>
            <a:ext cx="123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Aprox. DF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113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>
                <a:cs typeface="Times New Roman" pitchFamily="18" charset="0"/>
              </a:rPr>
              <a:t>Método Implícito</a:t>
            </a:r>
            <a:endParaRPr lang="es-PE" b="1" dirty="0" smtClean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0909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2746375" y="1954213"/>
          <a:ext cx="3187700" cy="698500"/>
        </p:xfrm>
        <a:graphic>
          <a:graphicData uri="http://schemas.openxmlformats.org/presentationml/2006/ole">
            <p:oleObj spid="_x0000_s115728" name="Equation" r:id="rId4" imgW="3172320" imgH="685440" progId="Equation.3">
              <p:embed/>
            </p:oleObj>
          </a:graphicData>
        </a:graphic>
      </p:graphicFrame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3940175" y="3630613"/>
          <a:ext cx="1041400" cy="622300"/>
        </p:xfrm>
        <a:graphic>
          <a:graphicData uri="http://schemas.openxmlformats.org/presentationml/2006/ole">
            <p:oleObj spid="_x0000_s115729" name="Equation" r:id="rId5" imgW="1032840" imgH="612360" progId="Equation.3">
              <p:embed/>
            </p:oleObj>
          </a:graphicData>
        </a:graphic>
      </p:graphicFrame>
      <p:cxnSp>
        <p:nvCxnSpPr>
          <p:cNvPr id="78" name="Straight Arrow Connector 77"/>
          <p:cNvCxnSpPr>
            <a:stCxn id="111" idx="0"/>
          </p:cNvCxnSpPr>
          <p:nvPr/>
        </p:nvCxnSpPr>
        <p:spPr>
          <a:xfrm rot="5400000" flipH="1" flipV="1">
            <a:off x="5796728" y="5279339"/>
            <a:ext cx="638301" cy="112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871358" y="5054600"/>
            <a:ext cx="640442" cy="595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4349750" y="5233308"/>
            <a:ext cx="627743" cy="259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V="1">
            <a:off x="3460750" y="5251450"/>
            <a:ext cx="538844" cy="170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3135313" y="4633383"/>
          <a:ext cx="3200400" cy="355600"/>
        </p:xfrm>
        <a:graphic>
          <a:graphicData uri="http://schemas.openxmlformats.org/presentationml/2006/ole">
            <p:oleObj spid="_x0000_s115730" name="Equation" r:id="rId6" imgW="3190680" imgH="347400" progId="Equation.3">
              <p:embed/>
            </p:oleObj>
          </a:graphicData>
        </a:graphic>
      </p:graphicFrame>
      <p:graphicFrame>
        <p:nvGraphicFramePr>
          <p:cNvPr id="106" name="Object 11"/>
          <p:cNvGraphicFramePr>
            <a:graphicFrameLocks noChangeAspect="1"/>
          </p:cNvGraphicFramePr>
          <p:nvPr/>
        </p:nvGraphicFramePr>
        <p:xfrm>
          <a:off x="2632075" y="2855913"/>
          <a:ext cx="3746500" cy="622300"/>
        </p:xfrm>
        <a:graphic>
          <a:graphicData uri="http://schemas.openxmlformats.org/presentationml/2006/ole">
            <p:oleObj spid="_x0000_s115731" name="Equation" r:id="rId7" imgW="3729960" imgH="612360" progId="Equation.3">
              <p:embed/>
            </p:oleObj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3444726" y="5654814"/>
            <a:ext cx="1871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imes"/>
                <a:cs typeface="Times"/>
              </a:rPr>
              <a:t>l</a:t>
            </a:r>
            <a:r>
              <a:rPr lang="en-US" sz="2000" dirty="0" smtClean="0">
                <a:latin typeface="+mn-lt"/>
              </a:rPr>
              <a:t>+1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tiempo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desconocido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52729" y="5654814"/>
            <a:ext cx="161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Times"/>
                <a:cs typeface="Times"/>
              </a:rPr>
              <a:t>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tiempo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conocido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cs typeface="Times New Roman" pitchFamily="18" charset="0"/>
              </a:rPr>
              <a:t>Flujo</a:t>
            </a:r>
            <a:r>
              <a:rPr lang="en-US" b="1" dirty="0" smtClean="0">
                <a:cs typeface="Times New Roman" pitchFamily="18" charset="0"/>
              </a:rPr>
              <a:t> en Estado </a:t>
            </a:r>
            <a:r>
              <a:rPr lang="en-US" b="1" dirty="0" err="1" smtClean="0">
                <a:cs typeface="Times New Roman" pitchFamily="18" charset="0"/>
              </a:rPr>
              <a:t>Estable</a:t>
            </a:r>
            <a:r>
              <a:rPr lang="en-US" b="1" dirty="0" smtClean="0">
                <a:cs typeface="Times New Roman" pitchFamily="18" charset="0"/>
              </a:rPr>
              <a:t> 2-D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89437"/>
          </a:xfrm>
        </p:spPr>
        <p:txBody>
          <a:bodyPr/>
          <a:lstStyle/>
          <a:p>
            <a:r>
              <a:rPr lang="es-PE" sz="2000" dirty="0" smtClean="0"/>
              <a:t>Ecuación que rige</a:t>
            </a:r>
          </a:p>
          <a:p>
            <a:endParaRPr lang="es-PE" sz="2000" dirty="0" smtClean="0"/>
          </a:p>
          <a:p>
            <a:endParaRPr lang="es-PE" sz="2000" dirty="0" smtClean="0"/>
          </a:p>
          <a:p>
            <a:endParaRPr lang="es-PE" sz="2000" dirty="0" smtClean="0"/>
          </a:p>
          <a:p>
            <a:r>
              <a:rPr lang="es-PE" sz="2000" dirty="0" smtClean="0"/>
              <a:t>Homogéneos, acuífero isotrópico, no pozos</a:t>
            </a:r>
          </a:p>
          <a:p>
            <a:endParaRPr lang="es-PE" sz="2000" dirty="0" smtClean="0"/>
          </a:p>
          <a:p>
            <a:endParaRPr lang="es-PE" sz="2000" dirty="0" smtClean="0"/>
          </a:p>
          <a:p>
            <a:endParaRPr lang="es-PE" sz="2000" dirty="0" smtClean="0"/>
          </a:p>
          <a:p>
            <a:endParaRPr lang="es-PE" sz="2000" dirty="0" smtClean="0"/>
          </a:p>
          <a:p>
            <a:endParaRPr lang="es-PE" sz="2000" dirty="0" smtClean="0"/>
          </a:p>
          <a:p>
            <a:r>
              <a:rPr lang="es-PE" sz="2000" dirty="0" smtClean="0"/>
              <a:t>Igual espaciamiento (promedio de celdas)</a:t>
            </a:r>
          </a:p>
          <a:p>
            <a:endParaRPr lang="es-PE" sz="2000" dirty="0"/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1187450" y="3575050"/>
          <a:ext cx="1435100" cy="749300"/>
        </p:xfrm>
        <a:graphic>
          <a:graphicData uri="http://schemas.openxmlformats.org/presentationml/2006/ole">
            <p:oleObj spid="_x0000_s16513" name="Equation" r:id="rId4" imgW="1425960" imgH="740520" progId="Equation.3">
              <p:embed/>
            </p:oleObj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1092200" y="4533900"/>
          <a:ext cx="4381500" cy="711200"/>
        </p:xfrm>
        <a:graphic>
          <a:graphicData uri="http://schemas.openxmlformats.org/presentationml/2006/ole">
            <p:oleObj spid="_x0000_s16514" name="Equation" r:id="rId5" imgW="4370040" imgH="694800" progId="Equation.3">
              <p:embed/>
            </p:oleObj>
          </a:graphicData>
        </a:graphic>
      </p:graphicFrame>
      <p:graphicFrame>
        <p:nvGraphicFramePr>
          <p:cNvPr id="16389" name="Object 1"/>
          <p:cNvGraphicFramePr>
            <a:graphicFrameLocks noChangeAspect="1"/>
          </p:cNvGraphicFramePr>
          <p:nvPr/>
        </p:nvGraphicFramePr>
        <p:xfrm>
          <a:off x="1022350" y="2146300"/>
          <a:ext cx="3851275" cy="685800"/>
        </p:xfrm>
        <a:graphic>
          <a:graphicData uri="http://schemas.openxmlformats.org/presentationml/2006/ole">
            <p:oleObj spid="_x0000_s16515" name="Equation" r:id="rId6" imgW="3839760" imgH="676440" progId="Equation.3">
              <p:embed/>
            </p:oleObj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249228" y="1600200"/>
            <a:ext cx="3675380" cy="3436620"/>
            <a:chOff x="3976688" y="1600200"/>
            <a:chExt cx="3675380" cy="3436620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4465320" y="4564380"/>
              <a:ext cx="286512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>
              <a:off x="3017520" y="3131820"/>
              <a:ext cx="2865120" cy="158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3"/>
            <p:cNvGraphicFramePr>
              <a:graphicFrameLocks noChangeAspect="1"/>
            </p:cNvGraphicFramePr>
            <p:nvPr/>
          </p:nvGraphicFramePr>
          <p:xfrm>
            <a:off x="4001770" y="1605280"/>
            <a:ext cx="419100" cy="279400"/>
          </p:xfrm>
          <a:graphic>
            <a:graphicData uri="http://schemas.openxmlformats.org/presentationml/2006/ole">
              <p:oleObj spid="_x0000_s16516" name="Equation" r:id="rId7" imgW="418893" imgH="279446" progId="Equation.3">
                <p:embed/>
              </p:oleObj>
            </a:graphicData>
          </a:graphic>
        </p:graphicFrame>
        <p:graphicFrame>
          <p:nvGraphicFramePr>
            <p:cNvPr id="70" name="Object 3"/>
            <p:cNvGraphicFramePr>
              <a:graphicFrameLocks noChangeAspect="1"/>
            </p:cNvGraphicFramePr>
            <p:nvPr/>
          </p:nvGraphicFramePr>
          <p:xfrm>
            <a:off x="7309168" y="4592638"/>
            <a:ext cx="342900" cy="279400"/>
          </p:xfrm>
          <a:graphic>
            <a:graphicData uri="http://schemas.openxmlformats.org/presentationml/2006/ole">
              <p:oleObj spid="_x0000_s16517" name="Equation" r:id="rId8" imgW="342625" imgH="279278" progId="Equation.3">
                <p:embed/>
              </p:oleObj>
            </a:graphicData>
          </a:graphic>
        </p:graphicFrame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5874385" y="4795520"/>
            <a:ext cx="317500" cy="241300"/>
          </p:xfrm>
          <a:graphic>
            <a:graphicData uri="http://schemas.openxmlformats.org/presentationml/2006/ole">
              <p:oleObj spid="_x0000_s16518" name="Equation" r:id="rId9" imgW="317095" imgH="241124" progId="Equation.3">
                <p:embed/>
              </p:oleObj>
            </a:graphicData>
          </a:graphic>
        </p:graphicFrame>
        <p:cxnSp>
          <p:nvCxnSpPr>
            <p:cNvPr id="72" name="Straight Arrow Connector 71"/>
            <p:cNvCxnSpPr/>
            <p:nvPr/>
          </p:nvCxnSpPr>
          <p:spPr>
            <a:xfrm>
              <a:off x="5829300" y="4678680"/>
              <a:ext cx="48768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3"/>
            <p:cNvGraphicFramePr>
              <a:graphicFrameLocks noChangeAspect="1"/>
            </p:cNvGraphicFramePr>
            <p:nvPr/>
          </p:nvGraphicFramePr>
          <p:xfrm>
            <a:off x="3976688" y="3001963"/>
            <a:ext cx="317500" cy="292100"/>
          </p:xfrm>
          <a:graphic>
            <a:graphicData uri="http://schemas.openxmlformats.org/presentationml/2006/ole">
              <p:oleObj spid="_x0000_s16519" name="Equation" r:id="rId10" imgW="317286" imgH="291947" progId="Equation.3">
                <p:embed/>
              </p:oleObj>
            </a:graphicData>
          </a:graphic>
        </p:graphicFrame>
        <p:cxnSp>
          <p:nvCxnSpPr>
            <p:cNvPr id="74" name="Straight Arrow Connector 73"/>
            <p:cNvCxnSpPr/>
            <p:nvPr/>
          </p:nvCxnSpPr>
          <p:spPr>
            <a:xfrm rot="5400000">
              <a:off x="4122420" y="3139440"/>
              <a:ext cx="48768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4937760" y="2430780"/>
              <a:ext cx="17907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4446270" y="334899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903470" y="334899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360670" y="334899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933950" y="288417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4933950" y="334137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4933950" y="3798570"/>
              <a:ext cx="18211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3"/>
            <p:cNvGraphicFramePr>
              <a:graphicFrameLocks noChangeAspect="1"/>
            </p:cNvGraphicFramePr>
            <p:nvPr/>
          </p:nvGraphicFramePr>
          <p:xfrm>
            <a:off x="4991100" y="2560638"/>
            <a:ext cx="336550" cy="198437"/>
          </p:xfrm>
          <a:graphic>
            <a:graphicData uri="http://schemas.openxmlformats.org/presentationml/2006/ole">
              <p:oleObj spid="_x0000_s16520" name="Equation" r:id="rId11" imgW="494956" imgH="292123" progId="Equation.3">
                <p:embed/>
              </p:oleObj>
            </a:graphicData>
          </a:graphic>
        </p:graphicFrame>
        <p:graphicFrame>
          <p:nvGraphicFramePr>
            <p:cNvPr id="83" name="Object 3"/>
            <p:cNvGraphicFramePr>
              <a:graphicFrameLocks noChangeAspect="1"/>
            </p:cNvGraphicFramePr>
            <p:nvPr/>
          </p:nvGraphicFramePr>
          <p:xfrm>
            <a:off x="5424488" y="2565400"/>
            <a:ext cx="363537" cy="198438"/>
          </p:xfrm>
          <a:graphic>
            <a:graphicData uri="http://schemas.openxmlformats.org/presentationml/2006/ole">
              <p:oleObj spid="_x0000_s16521" name="Equation" r:id="rId12" imgW="533216" imgH="291947" progId="Equation.3">
                <p:embed/>
              </p:oleObj>
            </a:graphicData>
          </a:graphic>
        </p:graphicFrame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5876925" y="2571750"/>
            <a:ext cx="354013" cy="198438"/>
          </p:xfrm>
          <a:graphic>
            <a:graphicData uri="http://schemas.openxmlformats.org/presentationml/2006/ole">
              <p:oleObj spid="_x0000_s16522" name="Equation" r:id="rId13" imgW="520547" imgH="291947" progId="Equation.3">
                <p:embed/>
              </p:oleObj>
            </a:graphicData>
          </a:graphic>
        </p:graphicFrame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6318250" y="2576513"/>
            <a:ext cx="363538" cy="198437"/>
          </p:xfrm>
          <a:graphic>
            <a:graphicData uri="http://schemas.openxmlformats.org/presentationml/2006/ole">
              <p:oleObj spid="_x0000_s16523" name="Equation" r:id="rId14" imgW="533216" imgH="291947" progId="Equation.3">
                <p:embed/>
              </p:oleObj>
            </a:graphicData>
          </a:graphic>
        </p:graphicFrame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5002213" y="3002280"/>
            <a:ext cx="328612" cy="198438"/>
          </p:xfrm>
          <a:graphic>
            <a:graphicData uri="http://schemas.openxmlformats.org/presentationml/2006/ole">
              <p:oleObj spid="_x0000_s16524" name="Equation" r:id="rId15" imgW="482278" imgH="292123" progId="Equation.3">
                <p:embed/>
              </p:oleObj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5437188" y="3008630"/>
            <a:ext cx="354012" cy="198438"/>
          </p:xfrm>
          <a:graphic>
            <a:graphicData uri="http://schemas.openxmlformats.org/presentationml/2006/ole">
              <p:oleObj spid="_x0000_s16525" name="Equation" r:id="rId16" imgW="520547" imgH="291947" progId="Equation.3">
                <p:embed/>
              </p:oleObj>
            </a:graphicData>
          </a:graphic>
        </p:graphicFrame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5888038" y="3013393"/>
            <a:ext cx="346075" cy="198437"/>
          </p:xfrm>
          <a:graphic>
            <a:graphicData uri="http://schemas.openxmlformats.org/presentationml/2006/ole">
              <p:oleObj spid="_x0000_s16526" name="Equation" r:id="rId17" imgW="507633" imgH="292123" progId="Equation.3">
                <p:embed/>
              </p:oleObj>
            </a:graphicData>
          </a:graphic>
        </p:graphicFrame>
        <p:graphicFrame>
          <p:nvGraphicFramePr>
            <p:cNvPr id="89" name="Object 3"/>
            <p:cNvGraphicFramePr>
              <a:graphicFrameLocks noChangeAspect="1"/>
            </p:cNvGraphicFramePr>
            <p:nvPr/>
          </p:nvGraphicFramePr>
          <p:xfrm>
            <a:off x="6330950" y="3018155"/>
            <a:ext cx="354013" cy="198438"/>
          </p:xfrm>
          <a:graphic>
            <a:graphicData uri="http://schemas.openxmlformats.org/presentationml/2006/ole">
              <p:oleObj spid="_x0000_s16527" name="Equation" r:id="rId18" imgW="520547" imgH="291947" progId="Equation.3">
                <p:embed/>
              </p:oleObj>
            </a:graphicData>
          </a:graphic>
        </p:graphicFrame>
        <p:graphicFrame>
          <p:nvGraphicFramePr>
            <p:cNvPr id="90" name="Object 3"/>
            <p:cNvGraphicFramePr>
              <a:graphicFrameLocks noChangeAspect="1"/>
            </p:cNvGraphicFramePr>
            <p:nvPr/>
          </p:nvGraphicFramePr>
          <p:xfrm>
            <a:off x="5005388" y="3459163"/>
            <a:ext cx="338137" cy="198437"/>
          </p:xfrm>
          <a:graphic>
            <a:graphicData uri="http://schemas.openxmlformats.org/presentationml/2006/ole">
              <p:oleObj spid="_x0000_s16528" name="Equation" r:id="rId19" imgW="494956" imgH="292123" progId="Equation.3">
                <p:embed/>
              </p:oleObj>
            </a:graphicData>
          </a:graphic>
        </p:graphicFrame>
        <p:graphicFrame>
          <p:nvGraphicFramePr>
            <p:cNvPr id="91" name="Object 3"/>
            <p:cNvGraphicFramePr>
              <a:graphicFrameLocks noChangeAspect="1"/>
            </p:cNvGraphicFramePr>
            <p:nvPr/>
          </p:nvGraphicFramePr>
          <p:xfrm>
            <a:off x="5441950" y="3465513"/>
            <a:ext cx="361950" cy="198437"/>
          </p:xfrm>
          <a:graphic>
            <a:graphicData uri="http://schemas.openxmlformats.org/presentationml/2006/ole">
              <p:oleObj spid="_x0000_s16529" name="Equation" r:id="rId20" imgW="533216" imgH="291947" progId="Equation.3">
                <p:embed/>
              </p:oleObj>
            </a:graphicData>
          </a:graphic>
        </p:graphicFrame>
        <p:graphicFrame>
          <p:nvGraphicFramePr>
            <p:cNvPr id="92" name="Object 3"/>
            <p:cNvGraphicFramePr>
              <a:graphicFrameLocks noChangeAspect="1"/>
            </p:cNvGraphicFramePr>
            <p:nvPr/>
          </p:nvGraphicFramePr>
          <p:xfrm>
            <a:off x="5891213" y="3470275"/>
            <a:ext cx="354012" cy="198438"/>
          </p:xfrm>
          <a:graphic>
            <a:graphicData uri="http://schemas.openxmlformats.org/presentationml/2006/ole">
              <p:oleObj spid="_x0000_s16530" name="Equation" r:id="rId21" imgW="520547" imgH="291947" progId="Equation.3">
                <p:embed/>
              </p:oleObj>
            </a:graphicData>
          </a:graphic>
        </p:graphicFrame>
        <p:graphicFrame>
          <p:nvGraphicFramePr>
            <p:cNvPr id="93" name="Object 3"/>
            <p:cNvGraphicFramePr>
              <a:graphicFrameLocks noChangeAspect="1"/>
            </p:cNvGraphicFramePr>
            <p:nvPr/>
          </p:nvGraphicFramePr>
          <p:xfrm>
            <a:off x="6334125" y="3476625"/>
            <a:ext cx="361950" cy="198438"/>
          </p:xfrm>
          <a:graphic>
            <a:graphicData uri="http://schemas.openxmlformats.org/presentationml/2006/ole">
              <p:oleObj spid="_x0000_s16531" name="Equation" r:id="rId22" imgW="533216" imgH="291947" progId="Equation.3">
                <p:embed/>
              </p:oleObj>
            </a:graphicData>
          </a:graphic>
        </p:graphicFrame>
        <p:graphicFrame>
          <p:nvGraphicFramePr>
            <p:cNvPr id="94" name="Object 3"/>
            <p:cNvGraphicFramePr>
              <a:graphicFrameLocks noChangeAspect="1"/>
            </p:cNvGraphicFramePr>
            <p:nvPr/>
          </p:nvGraphicFramePr>
          <p:xfrm>
            <a:off x="5026025" y="3901758"/>
            <a:ext cx="311150" cy="198437"/>
          </p:xfrm>
          <a:graphic>
            <a:graphicData uri="http://schemas.openxmlformats.org/presentationml/2006/ole">
              <p:oleObj spid="_x0000_s16532" name="Equation" r:id="rId23" imgW="456924" imgH="292123" progId="Equation.3">
                <p:embed/>
              </p:oleObj>
            </a:graphicData>
          </a:graphic>
        </p:graphicFrame>
        <p:graphicFrame>
          <p:nvGraphicFramePr>
            <p:cNvPr id="95" name="Object 3"/>
            <p:cNvGraphicFramePr>
              <a:graphicFrameLocks noChangeAspect="1"/>
            </p:cNvGraphicFramePr>
            <p:nvPr/>
          </p:nvGraphicFramePr>
          <p:xfrm>
            <a:off x="5461000" y="3906838"/>
            <a:ext cx="338138" cy="198437"/>
          </p:xfrm>
          <a:graphic>
            <a:graphicData uri="http://schemas.openxmlformats.org/presentationml/2006/ole">
              <p:oleObj spid="_x0000_s16533" name="Equation" r:id="rId24" imgW="494956" imgH="292123" progId="Equation.3">
                <p:embed/>
              </p:oleObj>
            </a:graphicData>
          </a:graphic>
        </p:graphicFrame>
        <p:graphicFrame>
          <p:nvGraphicFramePr>
            <p:cNvPr id="96" name="Object 3"/>
            <p:cNvGraphicFramePr>
              <a:graphicFrameLocks noChangeAspect="1"/>
            </p:cNvGraphicFramePr>
            <p:nvPr/>
          </p:nvGraphicFramePr>
          <p:xfrm>
            <a:off x="5911850" y="3913188"/>
            <a:ext cx="328613" cy="198437"/>
          </p:xfrm>
          <a:graphic>
            <a:graphicData uri="http://schemas.openxmlformats.org/presentationml/2006/ole">
              <p:oleObj spid="_x0000_s16534" name="Equation" r:id="rId25" imgW="482278" imgH="292123" progId="Equation.3">
                <p:embed/>
              </p:oleObj>
            </a:graphicData>
          </a:graphic>
        </p:graphicFrame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6354763" y="3917950"/>
            <a:ext cx="338137" cy="198438"/>
          </p:xfrm>
          <a:graphic>
            <a:graphicData uri="http://schemas.openxmlformats.org/presentationml/2006/ole">
              <p:oleObj spid="_x0000_s16535" name="Equation" r:id="rId26" imgW="494956" imgH="292123" progId="Equation.3">
                <p:embed/>
              </p:oleObj>
            </a:graphicData>
          </a:graphic>
        </p:graphicFrame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5021263" y="4343400"/>
            <a:ext cx="338137" cy="198438"/>
          </p:xfrm>
          <a:graphic>
            <a:graphicData uri="http://schemas.openxmlformats.org/presentationml/2006/ole">
              <p:oleObj spid="_x0000_s16536" name="Equation" r:id="rId27" imgW="494956" imgH="292123" progId="Equation.3">
                <p:embed/>
              </p:oleObj>
            </a:graphicData>
          </a:graphic>
        </p:graphicFrame>
        <p:graphicFrame>
          <p:nvGraphicFramePr>
            <p:cNvPr id="99" name="Object 3"/>
            <p:cNvGraphicFramePr>
              <a:graphicFrameLocks noChangeAspect="1"/>
            </p:cNvGraphicFramePr>
            <p:nvPr/>
          </p:nvGraphicFramePr>
          <p:xfrm>
            <a:off x="5454650" y="4349750"/>
            <a:ext cx="363538" cy="198438"/>
          </p:xfrm>
          <a:graphic>
            <a:graphicData uri="http://schemas.openxmlformats.org/presentationml/2006/ole">
              <p:oleObj spid="_x0000_s16537" name="Equation" r:id="rId28" imgW="533216" imgH="291947" progId="Equation.3">
                <p:embed/>
              </p:oleObj>
            </a:graphicData>
          </a:graphic>
        </p:graphicFrame>
        <p:graphicFrame>
          <p:nvGraphicFramePr>
            <p:cNvPr id="100" name="Object 3"/>
            <p:cNvGraphicFramePr>
              <a:graphicFrameLocks noChangeAspect="1"/>
            </p:cNvGraphicFramePr>
            <p:nvPr/>
          </p:nvGraphicFramePr>
          <p:xfrm>
            <a:off x="5907088" y="4354513"/>
            <a:ext cx="354012" cy="198437"/>
          </p:xfrm>
          <a:graphic>
            <a:graphicData uri="http://schemas.openxmlformats.org/presentationml/2006/ole">
              <p:oleObj spid="_x0000_s16538" name="Equation" r:id="rId29" imgW="520547" imgH="291947" progId="Equation.3">
                <p:embed/>
              </p:oleObj>
            </a:graphicData>
          </a:graphic>
        </p:graphicFrame>
        <p:graphicFrame>
          <p:nvGraphicFramePr>
            <p:cNvPr id="101" name="Object 3"/>
            <p:cNvGraphicFramePr>
              <a:graphicFrameLocks noChangeAspect="1"/>
            </p:cNvGraphicFramePr>
            <p:nvPr/>
          </p:nvGraphicFramePr>
          <p:xfrm>
            <a:off x="6350000" y="4359275"/>
            <a:ext cx="363538" cy="198438"/>
          </p:xfrm>
          <a:graphic>
            <a:graphicData uri="http://schemas.openxmlformats.org/presentationml/2006/ole">
              <p:oleObj spid="_x0000_s16539" name="Equation" r:id="rId30" imgW="533216" imgH="291947" progId="Equation.3">
                <p:embed/>
              </p:oleObj>
            </a:graphicData>
          </a:graphic>
        </p:graphicFrame>
        <p:graphicFrame>
          <p:nvGraphicFramePr>
            <p:cNvPr id="102" name="Object 3"/>
            <p:cNvGraphicFramePr>
              <a:graphicFrameLocks noChangeAspect="1"/>
            </p:cNvGraphicFramePr>
            <p:nvPr/>
          </p:nvGraphicFramePr>
          <p:xfrm>
            <a:off x="5018088" y="2163763"/>
            <a:ext cx="328612" cy="198437"/>
          </p:xfrm>
          <a:graphic>
            <a:graphicData uri="http://schemas.openxmlformats.org/presentationml/2006/ole">
              <p:oleObj spid="_x0000_s16540" name="Equation" r:id="rId31" imgW="482278" imgH="292123" progId="Equation.3">
                <p:embed/>
              </p:oleObj>
            </a:graphicData>
          </a:graphic>
        </p:graphicFrame>
        <p:graphicFrame>
          <p:nvGraphicFramePr>
            <p:cNvPr id="103" name="Object 3"/>
            <p:cNvGraphicFramePr>
              <a:graphicFrameLocks noChangeAspect="1"/>
            </p:cNvGraphicFramePr>
            <p:nvPr/>
          </p:nvGraphicFramePr>
          <p:xfrm>
            <a:off x="5453063" y="2170113"/>
            <a:ext cx="354012" cy="198437"/>
          </p:xfrm>
          <a:graphic>
            <a:graphicData uri="http://schemas.openxmlformats.org/presentationml/2006/ole">
              <p:oleObj spid="_x0000_s16541" name="Equation" r:id="rId32" imgW="520547" imgH="291947" progId="Equation.3">
                <p:embed/>
              </p:oleObj>
            </a:graphicData>
          </a:graphic>
        </p:graphicFrame>
        <p:graphicFrame>
          <p:nvGraphicFramePr>
            <p:cNvPr id="104" name="Object 3"/>
            <p:cNvGraphicFramePr>
              <a:graphicFrameLocks noChangeAspect="1"/>
            </p:cNvGraphicFramePr>
            <p:nvPr/>
          </p:nvGraphicFramePr>
          <p:xfrm>
            <a:off x="5902325" y="2174875"/>
            <a:ext cx="346075" cy="198438"/>
          </p:xfrm>
          <a:graphic>
            <a:graphicData uri="http://schemas.openxmlformats.org/presentationml/2006/ole">
              <p:oleObj spid="_x0000_s16542" name="Equation" r:id="rId33" imgW="507633" imgH="292123" progId="Equation.3">
                <p:embed/>
              </p:oleObj>
            </a:graphicData>
          </a:graphic>
        </p:graphicFrame>
        <p:graphicFrame>
          <p:nvGraphicFramePr>
            <p:cNvPr id="105" name="Object 3"/>
            <p:cNvGraphicFramePr>
              <a:graphicFrameLocks noChangeAspect="1"/>
            </p:cNvGraphicFramePr>
            <p:nvPr/>
          </p:nvGraphicFramePr>
          <p:xfrm>
            <a:off x="6346825" y="2181225"/>
            <a:ext cx="354013" cy="198438"/>
          </p:xfrm>
          <a:graphic>
            <a:graphicData uri="http://schemas.openxmlformats.org/presentationml/2006/ole">
              <p:oleObj spid="_x0000_s16543" name="Equation" r:id="rId34" imgW="520547" imgH="291947" progId="Equation.3">
                <p:embed/>
              </p:oleObj>
            </a:graphicData>
          </a:graphic>
        </p:graphicFrame>
        <p:graphicFrame>
          <p:nvGraphicFramePr>
            <p:cNvPr id="106" name="Object 3"/>
            <p:cNvGraphicFramePr>
              <a:graphicFrameLocks noChangeAspect="1"/>
            </p:cNvGraphicFramePr>
            <p:nvPr/>
          </p:nvGraphicFramePr>
          <p:xfrm>
            <a:off x="4551363" y="2552700"/>
            <a:ext cx="361950" cy="198438"/>
          </p:xfrm>
          <a:graphic>
            <a:graphicData uri="http://schemas.openxmlformats.org/presentationml/2006/ole">
              <p:oleObj spid="_x0000_s16544" name="Equation" r:id="rId35" imgW="533216" imgH="291947" progId="Equation.3">
                <p:embed/>
              </p:oleObj>
            </a:graphicData>
          </a:graphic>
        </p:graphicFrame>
        <p:graphicFrame>
          <p:nvGraphicFramePr>
            <p:cNvPr id="107" name="Object 3"/>
            <p:cNvGraphicFramePr>
              <a:graphicFrameLocks noChangeAspect="1"/>
            </p:cNvGraphicFramePr>
            <p:nvPr/>
          </p:nvGraphicFramePr>
          <p:xfrm>
            <a:off x="4564063" y="2963863"/>
            <a:ext cx="354012" cy="198437"/>
          </p:xfrm>
          <a:graphic>
            <a:graphicData uri="http://schemas.openxmlformats.org/presentationml/2006/ole">
              <p:oleObj spid="_x0000_s16545" name="Equation" r:id="rId36" imgW="520547" imgH="291947" progId="Equation.3">
                <p:embed/>
              </p:oleObj>
            </a:graphicData>
          </a:graphic>
        </p:graphicFrame>
        <p:graphicFrame>
          <p:nvGraphicFramePr>
            <p:cNvPr id="108" name="Object 3"/>
            <p:cNvGraphicFramePr>
              <a:graphicFrameLocks noChangeAspect="1"/>
            </p:cNvGraphicFramePr>
            <p:nvPr/>
          </p:nvGraphicFramePr>
          <p:xfrm>
            <a:off x="4565650" y="3422333"/>
            <a:ext cx="363538" cy="198437"/>
          </p:xfrm>
          <a:graphic>
            <a:graphicData uri="http://schemas.openxmlformats.org/presentationml/2006/ole">
              <p:oleObj spid="_x0000_s16546" name="Equation" r:id="rId37" imgW="533216" imgH="291947" progId="Equation.3">
                <p:embed/>
              </p:oleObj>
            </a:graphicData>
          </a:graphic>
        </p:graphicFrame>
        <p:graphicFrame>
          <p:nvGraphicFramePr>
            <p:cNvPr id="109" name="Object 3"/>
            <p:cNvGraphicFramePr>
              <a:graphicFrameLocks noChangeAspect="1"/>
            </p:cNvGraphicFramePr>
            <p:nvPr/>
          </p:nvGraphicFramePr>
          <p:xfrm>
            <a:off x="4586288" y="3894138"/>
            <a:ext cx="338137" cy="198437"/>
          </p:xfrm>
          <a:graphic>
            <a:graphicData uri="http://schemas.openxmlformats.org/presentationml/2006/ole">
              <p:oleObj spid="_x0000_s16547" name="Equation" r:id="rId38" imgW="494956" imgH="292123" progId="Equation.3">
                <p:embed/>
              </p:oleObj>
            </a:graphicData>
          </a:graphic>
        </p:graphicFrame>
        <p:graphicFrame>
          <p:nvGraphicFramePr>
            <p:cNvPr id="110" name="Object 3"/>
            <p:cNvGraphicFramePr>
              <a:graphicFrameLocks noChangeAspect="1"/>
            </p:cNvGraphicFramePr>
            <p:nvPr/>
          </p:nvGraphicFramePr>
          <p:xfrm>
            <a:off x="6811963" y="2590800"/>
            <a:ext cx="354012" cy="198438"/>
          </p:xfrm>
          <a:graphic>
            <a:graphicData uri="http://schemas.openxmlformats.org/presentationml/2006/ole">
              <p:oleObj spid="_x0000_s16548" name="Equation" r:id="rId39" imgW="520547" imgH="291947" progId="Equation.3">
                <p:embed/>
              </p:oleObj>
            </a:graphicData>
          </a:graphic>
        </p:graphicFrame>
        <p:graphicFrame>
          <p:nvGraphicFramePr>
            <p:cNvPr id="111" name="Object 3"/>
            <p:cNvGraphicFramePr>
              <a:graphicFrameLocks noChangeAspect="1"/>
            </p:cNvGraphicFramePr>
            <p:nvPr/>
          </p:nvGraphicFramePr>
          <p:xfrm>
            <a:off x="6823075" y="3001963"/>
            <a:ext cx="344488" cy="198437"/>
          </p:xfrm>
          <a:graphic>
            <a:graphicData uri="http://schemas.openxmlformats.org/presentationml/2006/ole">
              <p:oleObj spid="_x0000_s16549" name="Equation" r:id="rId40" imgW="507633" imgH="292123" progId="Equation.3">
                <p:embed/>
              </p:oleObj>
            </a:graphicData>
          </a:graphic>
        </p:graphicFrame>
        <p:graphicFrame>
          <p:nvGraphicFramePr>
            <p:cNvPr id="112" name="Object 3"/>
            <p:cNvGraphicFramePr>
              <a:graphicFrameLocks noChangeAspect="1"/>
            </p:cNvGraphicFramePr>
            <p:nvPr/>
          </p:nvGraphicFramePr>
          <p:xfrm>
            <a:off x="6826250" y="3460433"/>
            <a:ext cx="354013" cy="198437"/>
          </p:xfrm>
          <a:graphic>
            <a:graphicData uri="http://schemas.openxmlformats.org/presentationml/2006/ole">
              <p:oleObj spid="_x0000_s16550" name="Equation" r:id="rId41" imgW="520547" imgH="291947" progId="Equation.3">
                <p:embed/>
              </p:oleObj>
            </a:graphicData>
          </a:graphic>
        </p:graphicFrame>
        <p:graphicFrame>
          <p:nvGraphicFramePr>
            <p:cNvPr id="113" name="Object 3"/>
            <p:cNvGraphicFramePr>
              <a:graphicFrameLocks noChangeAspect="1"/>
            </p:cNvGraphicFramePr>
            <p:nvPr/>
          </p:nvGraphicFramePr>
          <p:xfrm>
            <a:off x="6846888" y="3932238"/>
            <a:ext cx="328612" cy="198437"/>
          </p:xfrm>
          <a:graphic>
            <a:graphicData uri="http://schemas.openxmlformats.org/presentationml/2006/ole">
              <p:oleObj spid="_x0000_s16551" name="Equation" r:id="rId42" imgW="482278" imgH="292123" progId="Equation.3">
                <p:embed/>
              </p:oleObj>
            </a:graphicData>
          </a:graphic>
        </p:graphicFrame>
        <p:graphicFrame>
          <p:nvGraphicFramePr>
            <p:cNvPr id="114" name="Object 3"/>
            <p:cNvGraphicFramePr>
              <a:graphicFrameLocks noChangeAspect="1"/>
            </p:cNvGraphicFramePr>
            <p:nvPr/>
          </p:nvGraphicFramePr>
          <p:xfrm>
            <a:off x="5856288" y="1927860"/>
            <a:ext cx="354012" cy="198438"/>
          </p:xfrm>
          <a:graphic>
            <a:graphicData uri="http://schemas.openxmlformats.org/presentationml/2006/ole">
              <p:oleObj spid="_x0000_s16552" name="Equation" r:id="rId43" imgW="520547" imgH="291947" progId="Equation.3">
                <p:embed/>
              </p:oleObj>
            </a:graphicData>
          </a:graphic>
        </p:graphicFrame>
        <p:graphicFrame>
          <p:nvGraphicFramePr>
            <p:cNvPr id="115" name="Object 3"/>
            <p:cNvGraphicFramePr>
              <a:graphicFrameLocks noChangeAspect="1"/>
            </p:cNvGraphicFramePr>
            <p:nvPr/>
          </p:nvGraphicFramePr>
          <p:xfrm>
            <a:off x="5856288" y="1676083"/>
            <a:ext cx="328612" cy="198437"/>
          </p:xfrm>
          <a:graphic>
            <a:graphicData uri="http://schemas.openxmlformats.org/presentationml/2006/ole">
              <p:oleObj spid="_x0000_s16553" name="Equation" r:id="rId44" imgW="482278" imgH="292123" progId="Equation.3">
                <p:embed/>
              </p:oleObj>
            </a:graphicData>
          </a:graphic>
        </p:graphicFrame>
        <p:sp>
          <p:nvSpPr>
            <p:cNvPr id="116" name="TextBox 115"/>
            <p:cNvSpPr txBox="1"/>
            <p:nvPr/>
          </p:nvSpPr>
          <p:spPr>
            <a:xfrm>
              <a:off x="4671060" y="1600200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Nodo</a:t>
              </a:r>
              <a:r>
                <a:rPr lang="en-US" sz="1100" dirty="0" smtClean="0"/>
                <a:t> No.</a:t>
              </a:r>
              <a:endParaRPr lang="en-US" sz="11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56960" y="1645920"/>
              <a:ext cx="13612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Cargas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desconocidas</a:t>
              </a:r>
              <a:endParaRPr lang="en-US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56960" y="1874520"/>
              <a:ext cx="11737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Cargas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conocidas</a:t>
              </a:r>
              <a:endParaRPr lang="en-US" sz="1100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6200000" flipH="1">
              <a:off x="5013960" y="2110740"/>
              <a:ext cx="739140" cy="205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Object 7"/>
          <p:cNvGraphicFramePr>
            <a:graphicFrameLocks noChangeAspect="1"/>
          </p:cNvGraphicFramePr>
          <p:nvPr/>
        </p:nvGraphicFramePr>
        <p:xfrm>
          <a:off x="1193800" y="5835650"/>
          <a:ext cx="3200400" cy="622300"/>
        </p:xfrm>
        <a:graphic>
          <a:graphicData uri="http://schemas.openxmlformats.org/presentationml/2006/ole">
            <p:oleObj spid="_x0000_s16554" name="Equation" r:id="rId45" imgW="3190680" imgH="612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b="1" dirty="0" smtClean="0">
                <a:cs typeface="Times New Roman" pitchFamily="18" charset="0"/>
              </a:rPr>
              <a:t>Flujo </a:t>
            </a:r>
            <a:r>
              <a:rPr lang="es-PE" sz="4000" b="1" dirty="0" err="1" smtClean="0">
                <a:cs typeface="Times New Roman" pitchFamily="18" charset="0"/>
              </a:rPr>
              <a:t>Anisotropico</a:t>
            </a:r>
            <a:r>
              <a:rPr lang="es-PE" sz="4000" b="1" dirty="0" smtClean="0">
                <a:cs typeface="Times New Roman" pitchFamily="18" charset="0"/>
              </a:rPr>
              <a:t> Heterogéneo 2-D</a:t>
            </a:r>
            <a:endParaRPr lang="es-PE" sz="4000" b="1" dirty="0">
              <a:cs typeface="Times New Roman" pitchFamily="18" charset="0"/>
            </a:endParaRP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092200" y="2209800"/>
          <a:ext cx="2768600" cy="685800"/>
        </p:xfrm>
        <a:graphic>
          <a:graphicData uri="http://schemas.openxmlformats.org/presentationml/2006/ole">
            <p:oleObj spid="_x0000_s21511" name="Equation" r:id="rId4" imgW="2760840" imgH="676440" progId="Equation.3">
              <p:embed/>
            </p:oleObj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238250" y="4895850"/>
          <a:ext cx="6642100" cy="1104900"/>
        </p:xfrm>
        <a:graphic>
          <a:graphicData uri="http://schemas.openxmlformats.org/presentationml/2006/ole">
            <p:oleObj spid="_x0000_s21512" name="Equation" r:id="rId5" imgW="6628320" imgH="1096920" progId="Equation.3">
              <p:embed/>
            </p:oleObj>
          </a:graphicData>
        </a:graphic>
      </p:graphicFrame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 r="15361" b="44561"/>
          <a:stretch>
            <a:fillRect/>
          </a:stretch>
        </p:blipFill>
        <p:spPr bwMode="auto">
          <a:xfrm>
            <a:off x="4241799" y="1193800"/>
            <a:ext cx="4630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" y="3733800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000" i="1" dirty="0" smtClean="0">
                <a:latin typeface="+mn-lt"/>
                <a:cs typeface="Times New Roman" pitchFamily="18" charset="0"/>
              </a:rPr>
              <a:t>T</a:t>
            </a:r>
            <a:r>
              <a:rPr lang="es-PE" sz="2000" i="1" baseline="30000" dirty="0" smtClean="0">
                <a:latin typeface="+mn-lt"/>
                <a:cs typeface="Times New Roman" pitchFamily="18" charset="0"/>
              </a:rPr>
              <a:t>x</a:t>
            </a:r>
            <a:r>
              <a:rPr lang="es-PE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s-PE" sz="2000" dirty="0" smtClean="0">
                <a:latin typeface="+mn-lt"/>
                <a:cs typeface="Times New Roman" pitchFamily="18" charset="0"/>
              </a:rPr>
              <a:t>and </a:t>
            </a:r>
            <a:r>
              <a:rPr lang="es-PE" sz="2000" i="1" dirty="0" smtClean="0">
                <a:latin typeface="+mn-lt"/>
                <a:cs typeface="Times New Roman" pitchFamily="18" charset="0"/>
              </a:rPr>
              <a:t>T</a:t>
            </a:r>
            <a:r>
              <a:rPr lang="es-PE" sz="2000" i="1" baseline="30000" dirty="0" smtClean="0">
                <a:latin typeface="+mn-lt"/>
                <a:cs typeface="Times New Roman" pitchFamily="18" charset="0"/>
              </a:rPr>
              <a:t>y</a:t>
            </a:r>
            <a:r>
              <a:rPr lang="es-PE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s-PE" sz="2000" dirty="0" smtClean="0">
                <a:latin typeface="+mn-lt"/>
                <a:cs typeface="Times New Roman" pitchFamily="18" charset="0"/>
              </a:rPr>
              <a:t>son </a:t>
            </a:r>
            <a:r>
              <a:rPr lang="es-PE" sz="2000" dirty="0" err="1" smtClean="0">
                <a:latin typeface="+mn-lt"/>
                <a:cs typeface="Times New Roman" pitchFamily="18" charset="0"/>
              </a:rPr>
              <a:t>transmisividades</a:t>
            </a:r>
            <a:r>
              <a:rPr lang="es-PE" sz="2000" dirty="0" smtClean="0">
                <a:latin typeface="+mn-lt"/>
                <a:cs typeface="Times New Roman" pitchFamily="18" charset="0"/>
              </a:rPr>
              <a:t> en x and y</a:t>
            </a:r>
            <a:endParaRPr lang="es-P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6063"/>
            <a:ext cx="8229600" cy="4389437"/>
          </a:xfrm>
        </p:spPr>
        <p:txBody>
          <a:bodyPr/>
          <a:lstStyle/>
          <a:p>
            <a:r>
              <a:rPr lang="en-US" sz="2000" dirty="0" err="1" smtClean="0">
                <a:cs typeface="Times New Roman" pitchFamily="18" charset="0"/>
              </a:rPr>
              <a:t>Promedio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armonico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para</a:t>
            </a:r>
            <a:r>
              <a:rPr lang="en-US" sz="2000" dirty="0" smtClean="0">
                <a:cs typeface="Times New Roman" pitchFamily="18" charset="0"/>
              </a:rPr>
              <a:t> T o K </a:t>
            </a:r>
            <a:endParaRPr lang="en-US" sz="2000" dirty="0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066800" y="2076450"/>
          <a:ext cx="4686300" cy="2159000"/>
        </p:xfrm>
        <a:graphic>
          <a:graphicData uri="http://schemas.openxmlformats.org/presentationml/2006/ole">
            <p:oleObj spid="_x0000_s22537" name="Equation" r:id="rId4" imgW="4671720" imgH="2148480" progId="Equation.3">
              <p:embed/>
            </p:oleObj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6197600" y="2603500"/>
          <a:ext cx="2146300" cy="838200"/>
        </p:xfrm>
        <a:graphic>
          <a:graphicData uri="http://schemas.openxmlformats.org/presentationml/2006/ole">
            <p:oleObj spid="_x0000_s22538" name="Equation" r:id="rId5" imgW="2130120" imgH="822600" progId="Equation.3">
              <p:embed/>
            </p:oleObj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1073150" y="4705350"/>
          <a:ext cx="5334000" cy="330200"/>
        </p:xfrm>
        <a:graphic>
          <a:graphicData uri="http://schemas.openxmlformats.org/presentationml/2006/ole">
            <p:oleObj spid="_x0000_s22539" name="Equation" r:id="rId6" imgW="5320800" imgH="319680" progId="Equation.3">
              <p:embed/>
            </p:oleObj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b="1" dirty="0" smtClean="0">
                <a:cs typeface="Times New Roman" pitchFamily="18" charset="0"/>
              </a:rPr>
              <a:t>Flujo </a:t>
            </a:r>
            <a:r>
              <a:rPr lang="es-PE" sz="4000" b="1" dirty="0" err="1" smtClean="0">
                <a:cs typeface="Times New Roman" pitchFamily="18" charset="0"/>
              </a:rPr>
              <a:t>Anisotropico</a:t>
            </a:r>
            <a:r>
              <a:rPr lang="es-PE" sz="4000" b="1" dirty="0" smtClean="0">
                <a:cs typeface="Times New Roman" pitchFamily="18" charset="0"/>
              </a:rPr>
              <a:t> Heterogéneo 2-D</a:t>
            </a:r>
            <a:endParaRPr lang="es-PE" sz="40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388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 smtClean="0"/>
              <a:t>Problema Transitorio</a:t>
            </a:r>
            <a:endParaRPr lang="es-PE" b="1" dirty="0"/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327150" y="1701800"/>
          <a:ext cx="3111500" cy="685800"/>
        </p:xfrm>
        <a:graphic>
          <a:graphicData uri="http://schemas.openxmlformats.org/presentationml/2006/ole">
            <p:oleObj spid="_x0000_s24594" name="Equation" r:id="rId4" imgW="3099240" imgH="676440" progId="Equation.3">
              <p:embed/>
            </p:oleObj>
          </a:graphicData>
        </a:graphic>
      </p:graphicFrame>
      <p:graphicFrame>
        <p:nvGraphicFramePr>
          <p:cNvPr id="24586" name="Object 11"/>
          <p:cNvGraphicFramePr>
            <a:graphicFrameLocks noChangeAspect="1"/>
          </p:cNvGraphicFramePr>
          <p:nvPr/>
        </p:nvGraphicFramePr>
        <p:xfrm>
          <a:off x="1206500" y="2943225"/>
          <a:ext cx="6705600" cy="736600"/>
        </p:xfrm>
        <a:graphic>
          <a:graphicData uri="http://schemas.openxmlformats.org/presentationml/2006/ole">
            <p:oleObj spid="_x0000_s24595" name="Equation" r:id="rId5" imgW="6692400" imgH="722160" progId="Equation.3">
              <p:embed/>
            </p:oleObj>
          </a:graphicData>
        </a:graphic>
      </p:graphicFrame>
      <p:graphicFrame>
        <p:nvGraphicFramePr>
          <p:cNvPr id="24587" name="Object 3"/>
          <p:cNvGraphicFramePr>
            <a:graphicFrameLocks noChangeAspect="1"/>
          </p:cNvGraphicFramePr>
          <p:nvPr/>
        </p:nvGraphicFramePr>
        <p:xfrm>
          <a:off x="1166813" y="4149725"/>
          <a:ext cx="5816600" cy="406400"/>
        </p:xfrm>
        <a:graphic>
          <a:graphicData uri="http://schemas.openxmlformats.org/presentationml/2006/ole">
            <p:oleObj spid="_x0000_s24596" name="Equation" r:id="rId6" imgW="5805360" imgH="393120" progId="Equation.3">
              <p:embed/>
            </p:oleObj>
          </a:graphicData>
        </a:graphic>
      </p:graphicFrame>
      <p:graphicFrame>
        <p:nvGraphicFramePr>
          <p:cNvPr id="24588" name="Object 4"/>
          <p:cNvGraphicFramePr>
            <a:graphicFrameLocks noChangeAspect="1"/>
          </p:cNvGraphicFramePr>
          <p:nvPr/>
        </p:nvGraphicFramePr>
        <p:xfrm>
          <a:off x="3503613" y="5178425"/>
          <a:ext cx="1587500" cy="622300"/>
        </p:xfrm>
        <a:graphic>
          <a:graphicData uri="http://schemas.openxmlformats.org/presentationml/2006/ole">
            <p:oleObj spid="_x0000_s24597" name="Equation" r:id="rId7" imgW="1572480" imgH="612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/>
              <a:t>Modelo Conceptual y Matemático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93424" y="1177119"/>
            <a:ext cx="4496943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PE" sz="2400" b="1" dirty="0" smtClean="0"/>
              <a:t>Modelo Conceptual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000" dirty="0" smtClean="0"/>
              <a:t>Idealización y implicación de las condiciones hidrológicas</a:t>
            </a:r>
          </a:p>
          <a:p>
            <a:pPr lvl="1">
              <a:lnSpc>
                <a:spcPct val="80000"/>
              </a:lnSpc>
            </a:pPr>
            <a:r>
              <a:rPr lang="es-ES" sz="2000" dirty="0" smtClean="0"/>
              <a:t>Representación descriptiva del sistema de agua subterránea que incorpora la interpretación de las condiciones geológicas y hidrológicas</a:t>
            </a:r>
          </a:p>
          <a:p>
            <a:pPr lvl="1">
              <a:lnSpc>
                <a:spcPct val="80000"/>
              </a:lnSpc>
            </a:pPr>
            <a:r>
              <a:rPr lang="es-ES" sz="2000" dirty="0" smtClean="0"/>
              <a:t>Que procesos son importantes para el modelo</a:t>
            </a:r>
          </a:p>
          <a:p>
            <a:pPr lvl="1">
              <a:lnSpc>
                <a:spcPct val="80000"/>
              </a:lnSpc>
            </a:pPr>
            <a:r>
              <a:rPr lang="es-ES" sz="2000" dirty="0" smtClean="0"/>
              <a:t>Cuales son las fronteras</a:t>
            </a:r>
          </a:p>
          <a:p>
            <a:pPr lvl="1">
              <a:lnSpc>
                <a:spcPct val="80000"/>
              </a:lnSpc>
            </a:pPr>
            <a:r>
              <a:rPr lang="es-ES" sz="2000" dirty="0" smtClean="0"/>
              <a:t>Que datos necesitan ser colectados y cuales están disponibles.</a:t>
            </a:r>
          </a:p>
          <a:p>
            <a:pPr lvl="1">
              <a:lnSpc>
                <a:spcPct val="80000"/>
              </a:lnSpc>
            </a:pPr>
            <a:endParaRPr lang="es-PE" sz="26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s-PE" sz="2600" dirty="0" smtClean="0"/>
          </a:p>
        </p:txBody>
      </p:sp>
      <p:pic>
        <p:nvPicPr>
          <p:cNvPr id="31" name="Picture 5" descr="fig15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27" y="1774209"/>
            <a:ext cx="4426723" cy="28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MODFLOW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Modelo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Matematico</a:t>
            </a:r>
            <a:r>
              <a:rPr lang="en-US" sz="2800" dirty="0" smtClean="0"/>
              <a:t> de la USGS 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hlinkClick r:id="rId3"/>
              </a:rPr>
              <a:t>http://water.usgs.gov/nrp/gwsoftware/modflow.html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USGS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el </a:t>
            </a:r>
            <a:r>
              <a:rPr lang="en-US" sz="2800" dirty="0" err="1" smtClean="0"/>
              <a:t>modelo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matematico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Usa</a:t>
            </a:r>
            <a:r>
              <a:rPr lang="en-US" sz="2800" dirty="0" smtClean="0"/>
              <a:t> el </a:t>
            </a:r>
            <a:r>
              <a:rPr lang="en-US" sz="2800" dirty="0" err="1" smtClean="0"/>
              <a:t>elemento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Diferencias</a:t>
            </a:r>
            <a:r>
              <a:rPr lang="en-US" sz="2800" dirty="0" smtClean="0"/>
              <a:t> </a:t>
            </a:r>
            <a:r>
              <a:rPr lang="en-US" sz="2800" dirty="0" err="1" smtClean="0"/>
              <a:t>Finitas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Varias</a:t>
            </a:r>
            <a:r>
              <a:rPr lang="en-US" sz="2800" dirty="0" smtClean="0"/>
              <a:t> </a:t>
            </a:r>
            <a:r>
              <a:rPr lang="en-US" sz="2800" dirty="0" err="1" smtClean="0"/>
              <a:t>versiones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MODFLOW 88, 96, 2000, 2005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Interfaces </a:t>
            </a:r>
            <a:r>
              <a:rPr lang="en-US" sz="2800" dirty="0" err="1" smtClean="0"/>
              <a:t>graficas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MODFLOW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USGS interface, MPI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GWV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4"/>
              </a:rPr>
              <a:t>www.groundwater-vistas.com</a:t>
            </a:r>
            <a:r>
              <a:rPr lang="en-US" sz="12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GMS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5"/>
              </a:rPr>
              <a:t>www.ems-i.com</a:t>
            </a:r>
            <a:r>
              <a:rPr lang="en-US" sz="1200" dirty="0" smtClean="0"/>
              <a:t>) </a:t>
            </a:r>
            <a:endParaRPr lang="en-US" sz="1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PMWIN</a:t>
            </a:r>
            <a:r>
              <a:rPr lang="en-US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6"/>
              </a:rPr>
              <a:t>www.ifu.ethz.ch/publications/software/pmwin/index_EN</a:t>
            </a:r>
            <a:r>
              <a:rPr lang="en-US" sz="12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100" dirty="0" smtClean="0"/>
          </a:p>
        </p:txBody>
      </p:sp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6366" y="3698236"/>
            <a:ext cx="3537634" cy="23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4038600" y="5911850"/>
            <a:ext cx="2176463" cy="13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Simula</a:t>
            </a:r>
            <a:r>
              <a:rPr lang="en-US" sz="3200" b="1" dirty="0" smtClean="0"/>
              <a:t> MODFLOW?</a:t>
            </a:r>
            <a:endParaRPr lang="en-US" sz="32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Unconfined and confined aquifers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Faults and other barriers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Fine-grained confining units and </a:t>
            </a:r>
            <a:r>
              <a:rPr lang="en-US" sz="1800" dirty="0" err="1" smtClean="0"/>
              <a:t>interbeds</a:t>
            </a:r>
            <a:r>
              <a:rPr lang="en-US" sz="1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Confining unit - Ground-water flow and storage changes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River – aquifer water exchange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Discharge of water from drains and springs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Ephemeral stream - aquifer water exchange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Reservoir - aquifer water exchange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Recharge from precipitation and irrigation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err="1" smtClean="0"/>
              <a:t>Evapotranspiration</a:t>
            </a:r>
            <a:r>
              <a:rPr lang="en-US" sz="1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Withdrawal or recharge wells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smtClean="0"/>
              <a:t>Seawater intrusion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66532" y="1611086"/>
            <a:ext cx="4446588" cy="4133850"/>
            <a:chOff x="2586" y="1008"/>
            <a:chExt cx="2801" cy="2604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52" y="1008"/>
              <a:ext cx="2735" cy="2482"/>
              <a:chOff x="1872" y="960"/>
              <a:chExt cx="3508" cy="307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872" y="960"/>
                <a:ext cx="3508" cy="3076"/>
                <a:chOff x="1872" y="960"/>
                <a:chExt cx="3508" cy="3076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872" y="960"/>
                  <a:ext cx="3508" cy="3076"/>
                  <a:chOff x="1872" y="960"/>
                  <a:chExt cx="3508" cy="3076"/>
                </a:xfrm>
              </p:grpSpPr>
              <p:pic>
                <p:nvPicPr>
                  <p:cNvPr id="922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t="1189" b="23842"/>
                  <a:stretch>
                    <a:fillRect/>
                  </a:stretch>
                </p:blipFill>
                <p:spPr bwMode="auto">
                  <a:xfrm>
                    <a:off x="1872" y="1008"/>
                    <a:ext cx="3508" cy="30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229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960"/>
                    <a:ext cx="1488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27" name="Rectangle 8"/>
                <p:cNvSpPr>
                  <a:spLocks noChangeArrowheads="1"/>
                </p:cNvSpPr>
                <p:nvPr/>
              </p:nvSpPr>
              <p:spPr bwMode="auto">
                <a:xfrm>
                  <a:off x="1920" y="1104"/>
                  <a:ext cx="91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5" name="Rectangle 10"/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1152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3" name="Rectangle 14"/>
            <p:cNvSpPr>
              <a:spLocks noChangeArrowheads="1"/>
            </p:cNvSpPr>
            <p:nvPr/>
          </p:nvSpPr>
          <p:spPr bwMode="auto">
            <a:xfrm>
              <a:off x="2586" y="3402"/>
              <a:ext cx="1218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/>
              <a:t>Modelo Conceptual y </a:t>
            </a:r>
            <a:r>
              <a:rPr lang="es-PE" b="1" dirty="0" err="1" smtClean="0"/>
              <a:t>Matematico</a:t>
            </a:r>
            <a:endParaRPr lang="es-PE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70847" y="1177119"/>
            <a:ext cx="7837581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s-PE" sz="2600" dirty="0" smtClean="0"/>
          </a:p>
          <a:p>
            <a:pPr eaLnBrk="1" hangingPunct="1">
              <a:lnSpc>
                <a:spcPct val="80000"/>
              </a:lnSpc>
            </a:pPr>
            <a:r>
              <a:rPr lang="es-PE" sz="2600" b="1" dirty="0" smtClean="0"/>
              <a:t>Modelo Matemático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Representación matemática de la hidrología subterránea  y del transporte de contaminantes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Utiliza las ecuaciones fundamentales del flujo y conservación de masa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Se basa en observaciones reales o extrapolaciones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s-PE" sz="2600" dirty="0" smtClean="0"/>
          </a:p>
        </p:txBody>
      </p:sp>
      <p:pic>
        <p:nvPicPr>
          <p:cNvPr id="248836" name="Picture 4" descr="high density subsurface accumulation-view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512" y="4162096"/>
            <a:ext cx="2850146" cy="215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PE" b="1" dirty="0" smtClean="0"/>
              <a:t>Métodos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02863" y="110887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s-PE" sz="2600" dirty="0" smtClean="0"/>
          </a:p>
          <a:p>
            <a:pPr eaLnBrk="1" hangingPunct="1">
              <a:lnSpc>
                <a:spcPct val="80000"/>
              </a:lnSpc>
            </a:pPr>
            <a:r>
              <a:rPr lang="es-PE" sz="2600" b="1" dirty="0" smtClean="0"/>
              <a:t>Analítico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Uso de formulas simples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Solución exacta en el el punto de Calculo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Modelo homogéneo</a:t>
            </a:r>
          </a:p>
          <a:p>
            <a:pPr lvl="1" eaLnBrk="1" hangingPunct="1">
              <a:lnSpc>
                <a:spcPct val="80000"/>
              </a:lnSpc>
            </a:pPr>
            <a:r>
              <a:rPr lang="es-PE" sz="2600" dirty="0" smtClean="0"/>
              <a:t>Se basa en observaciones reales o extrapolaciones</a:t>
            </a:r>
          </a:p>
          <a:p>
            <a:pPr marL="341313" lvl="1" indent="-341313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s-PE" sz="2600" b="1" dirty="0" smtClean="0"/>
              <a:t>Numérico </a:t>
            </a:r>
          </a:p>
          <a:p>
            <a:pPr lvl="1">
              <a:lnSpc>
                <a:spcPct val="80000"/>
              </a:lnSpc>
            </a:pPr>
            <a:r>
              <a:rPr lang="es-PE" sz="2600" dirty="0" smtClean="0"/>
              <a:t>Discretizacion espacial y temporal</a:t>
            </a:r>
          </a:p>
          <a:p>
            <a:pPr lvl="1">
              <a:lnSpc>
                <a:spcPct val="80000"/>
              </a:lnSpc>
            </a:pPr>
            <a:r>
              <a:rPr lang="es-PE" sz="2600" dirty="0" smtClean="0"/>
              <a:t>Solución aproximada</a:t>
            </a:r>
          </a:p>
          <a:p>
            <a:pPr lvl="1">
              <a:lnSpc>
                <a:spcPct val="80000"/>
              </a:lnSpc>
            </a:pPr>
            <a:r>
              <a:rPr lang="es-PE" sz="2600" dirty="0" smtClean="0"/>
              <a:t>Admite heterogeneidades</a:t>
            </a:r>
          </a:p>
          <a:p>
            <a:pPr lvl="1">
              <a:lnSpc>
                <a:spcPct val="80000"/>
              </a:lnSpc>
            </a:pPr>
            <a:r>
              <a:rPr lang="es-PE" sz="2600" dirty="0" smtClean="0"/>
              <a:t>Transforman las Ecuaciones en Derivadas Parciales (PDFs) que gobiernan el flujo en Ecuaciones Diferenciales Ordinarias (ODEs) o ecuaciones algebraicas para su solución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PE" b="1" dirty="0" smtClean="0"/>
              <a:t>Diferencias Finitas y Elementos Finitos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206" y="1468389"/>
            <a:ext cx="7008098" cy="4550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/>
              <a:t>Que realmente queremos resolver?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Flujo horizontal en un acuífero confinado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pPr>
              <a:lnSpc>
                <a:spcPct val="90000"/>
              </a:lnSpc>
            </a:pPr>
            <a:r>
              <a:rPr lang="es-PE" sz="2400" dirty="0" smtClean="0"/>
              <a:t>Ecuaciones que gobiernan</a:t>
            </a:r>
          </a:p>
          <a:p>
            <a:pPr>
              <a:lnSpc>
                <a:spcPct val="90000"/>
              </a:lnSpc>
            </a:pPr>
            <a:r>
              <a:rPr lang="es-PE" sz="2400" dirty="0" smtClean="0"/>
              <a:t>Condiciones iniciales</a:t>
            </a:r>
          </a:p>
          <a:p>
            <a:pPr>
              <a:lnSpc>
                <a:spcPct val="90000"/>
              </a:lnSpc>
            </a:pPr>
            <a:r>
              <a:rPr lang="es-PE" sz="2400" dirty="0" smtClean="0"/>
              <a:t>Condiciones de frontera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504950" y="2438400"/>
          <a:ext cx="6153150" cy="736600"/>
        </p:xfrm>
        <a:graphic>
          <a:graphicData uri="http://schemas.openxmlformats.org/presentationml/2006/ole">
            <p:oleObj spid="_x0000_s1029" name="Equation" r:id="rId4" imgW="6134760" imgH="722160" progId="Equation.3">
              <p:embed/>
            </p:oleObj>
          </a:graphicData>
        </a:graphic>
      </p:graphicFrame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3881438" y="4091373"/>
            <a:ext cx="4475162" cy="2763042"/>
            <a:chOff x="2309813" y="3686175"/>
            <a:chExt cx="4995862" cy="2727735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597150" y="3686175"/>
              <a:ext cx="938066" cy="273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superficie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641600" y="6140451"/>
              <a:ext cx="1052595" cy="273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basamento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138738" y="5299075"/>
              <a:ext cx="947013" cy="273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confinado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87788" y="4786313"/>
              <a:ext cx="434975" cy="12747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448175" y="5162550"/>
              <a:ext cx="38410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i="1" dirty="0" err="1">
                  <a:latin typeface="Arial" pitchFamily="34" charset="0"/>
                  <a:cs typeface="Arial" pitchFamily="34" charset="0"/>
                </a:rPr>
                <a:t>Q</a:t>
              </a:r>
              <a:r>
                <a:rPr lang="en-US" sz="1200" i="1" baseline="-25000" dirty="0" err="1">
                  <a:latin typeface="Arial" pitchFamily="34" charset="0"/>
                  <a:cs typeface="Arial" pitchFamily="34" charset="0"/>
                </a:rPr>
                <a:t>x</a:t>
              </a:r>
              <a:endParaRPr lang="en-US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557838" y="5514975"/>
              <a:ext cx="31541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i="1" dirty="0">
                  <a:latin typeface="Arial" pitchFamily="34" charset="0"/>
                  <a:cs typeface="Arial" pitchFamily="34" charset="0"/>
                </a:rPr>
                <a:t>K</a:t>
              </a:r>
              <a:endParaRPr lang="en-US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4425950" y="5492750"/>
              <a:ext cx="533400" cy="63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2414588" y="5899150"/>
              <a:ext cx="3794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10800000" flipH="1" flipV="1">
              <a:off x="2566988" y="6051550"/>
              <a:ext cx="3794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rot="8100000" flipH="1" flipV="1">
              <a:off x="2557463" y="5915025"/>
              <a:ext cx="3794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2859181" y="5744949"/>
              <a:ext cx="3000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latin typeface="Constantia" pitchFamily="18" charset="0"/>
                </a:rPr>
                <a:t>x</a:t>
              </a:r>
              <a:endParaRPr lang="en-US" sz="1600" dirty="0">
                <a:latin typeface="Constantia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2813221" y="5464872"/>
              <a:ext cx="3000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latin typeface="Constantia" pitchFamily="18" charset="0"/>
                </a:rPr>
                <a:t>y</a:t>
              </a:r>
              <a:endParaRPr lang="en-US" sz="1600" dirty="0">
                <a:latin typeface="Constantia" pitchFamily="18" charset="0"/>
              </a:endParaRP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373313" y="5411343"/>
              <a:ext cx="297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 err="1">
                  <a:latin typeface="Constantia" pitchFamily="18" charset="0"/>
                </a:rPr>
                <a:t>z</a:t>
              </a:r>
              <a:endParaRPr lang="en-US" sz="1600" dirty="0">
                <a:latin typeface="Constantia" pitchFamily="18" charset="0"/>
              </a:endParaRPr>
            </a:p>
          </p:txBody>
        </p: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2309813" y="3921125"/>
              <a:ext cx="4430712" cy="98425"/>
              <a:chOff x="6048" y="8192"/>
              <a:chExt cx="6978" cy="155"/>
            </a:xfrm>
          </p:grpSpPr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6048" y="8212"/>
                <a:ext cx="6978" cy="135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>
                <a:off x="6048" y="8192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21" name="Group 40"/>
            <p:cNvGrpSpPr>
              <a:grpSpLocks/>
            </p:cNvGrpSpPr>
            <p:nvPr/>
          </p:nvGrpSpPr>
          <p:grpSpPr bwMode="auto">
            <a:xfrm>
              <a:off x="2309813" y="6054725"/>
              <a:ext cx="4430713" cy="98425"/>
              <a:chOff x="6029" y="11328"/>
              <a:chExt cx="6978" cy="155"/>
            </a:xfrm>
          </p:grpSpPr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6029" y="11347"/>
                <a:ext cx="6978" cy="13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>
                <a:off x="6029" y="11328"/>
                <a:ext cx="6978" cy="1"/>
              </a:xfrm>
              <a:prstGeom prst="line">
                <a:avLst/>
              </a:prstGeom>
              <a:noFill/>
              <a:ln w="1206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2371725" y="4238625"/>
              <a:ext cx="44386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53250" y="4238625"/>
              <a:ext cx="35242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24675" y="6067425"/>
              <a:ext cx="35242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206331" y="5166519"/>
              <a:ext cx="1838325" cy="1588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1"/>
            <p:cNvSpPr txBox="1"/>
            <p:nvPr/>
          </p:nvSpPr>
          <p:spPr bwMode="auto">
            <a:xfrm>
              <a:off x="6991350" y="5160963"/>
              <a:ext cx="3083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i="1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501899" y="4029075"/>
              <a:ext cx="2355364" cy="2734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E" sz="1200" smtClean="0">
                  <a:latin typeface="Arial" pitchFamily="34" charset="0"/>
                  <a:cs typeface="Arial" pitchFamily="34" charset="0"/>
                </a:rPr>
                <a:t>Carga en acuifero confinado</a:t>
              </a:r>
              <a:endParaRPr lang="es-PE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11400" y="4448175"/>
              <a:ext cx="4429125" cy="314325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4224338" y="4471988"/>
              <a:ext cx="1403340" cy="2734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Capa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confinada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5834856" y="5387182"/>
              <a:ext cx="1304925" cy="17462"/>
            </a:xfrm>
            <a:prstGeom prst="line">
              <a:avLst/>
            </a:prstGeom>
            <a:ln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 bwMode="auto">
            <a:xfrm>
              <a:off x="6353175" y="5370513"/>
              <a:ext cx="3083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36800" y="354330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mtClean="0">
                <a:latin typeface="+mn-lt"/>
              </a:rPr>
              <a:t>flujo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51300" y="3543300"/>
            <a:ext cx="129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+mn-lt"/>
              </a:rPr>
              <a:t>filtración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2100" y="3543300"/>
            <a:ext cx="172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+mn-lt"/>
              </a:rPr>
              <a:t>fuente/pozo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1638" y="3543300"/>
            <a:ext cx="22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+mn-lt"/>
              </a:rPr>
              <a:t>almacenamiento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2559050" y="2330451"/>
            <a:ext cx="285750" cy="2241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1" name="Left Brace 40"/>
          <p:cNvSpPr/>
          <p:nvPr/>
        </p:nvSpPr>
        <p:spPr>
          <a:xfrm rot="16200000">
            <a:off x="4470400" y="3098800"/>
            <a:ext cx="279400" cy="698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5981700" y="3098801"/>
            <a:ext cx="279400" cy="698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3" name="Left Brace 42"/>
          <p:cNvSpPr/>
          <p:nvPr/>
        </p:nvSpPr>
        <p:spPr>
          <a:xfrm rot="16200000">
            <a:off x="7493000" y="3098801"/>
            <a:ext cx="279400" cy="698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Método de Diferencias Finitas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Finite-difference method</a:t>
            </a:r>
          </a:p>
          <a:p>
            <a:pPr lvl="1"/>
            <a:r>
              <a:rPr lang="en-US" dirty="0" smtClean="0"/>
              <a:t>Replace derivatives in governing equations with Taylor series approximations</a:t>
            </a:r>
          </a:p>
          <a:p>
            <a:pPr lvl="1"/>
            <a:r>
              <a:rPr lang="en-US" dirty="0" smtClean="0"/>
              <a:t>Generates set of algebraic equations to solve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Taylor Series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Expresion</a:t>
            </a:r>
            <a:r>
              <a:rPr lang="en-US" dirty="0" smtClean="0"/>
              <a:t> en series de Taylor de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en un </a:t>
            </a:r>
            <a:r>
              <a:rPr lang="en-US" dirty="0" err="1" smtClean="0"/>
              <a:t>punto</a:t>
            </a:r>
            <a:r>
              <a:rPr lang="en-US" dirty="0" smtClean="0"/>
              <a:t> t </a:t>
            </a:r>
            <a:r>
              <a:rPr lang="en-US" i="1" dirty="0" err="1" smtClean="0"/>
              <a:t>x</a:t>
            </a:r>
            <a:r>
              <a:rPr lang="en-US" dirty="0" err="1" smtClean="0"/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a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 se </a:t>
            </a:r>
            <a:r>
              <a:rPr lang="en-US" dirty="0" err="1" smtClean="0"/>
              <a:t>trunca</a:t>
            </a:r>
            <a:r>
              <a:rPr lang="en-US" dirty="0" smtClean="0"/>
              <a:t> la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del n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termino</a:t>
            </a:r>
            <a:r>
              <a:rPr lang="en-US" dirty="0" smtClean="0"/>
              <a:t>, el error sera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127" name="Rectangle 106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619250" y="5162550"/>
          <a:ext cx="4094163" cy="692150"/>
        </p:xfrm>
        <a:graphic>
          <a:graphicData uri="http://schemas.openxmlformats.org/presentationml/2006/ole">
            <p:oleObj spid="_x0000_s5128" name="Equation" r:id="rId4" imgW="4077360" imgH="68544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1479550" y="2882900"/>
          <a:ext cx="6242050" cy="665163"/>
        </p:xfrm>
        <a:graphic>
          <a:graphicData uri="http://schemas.openxmlformats.org/presentationml/2006/ole">
            <p:oleObj spid="_x0000_s5129" name="Equation" r:id="rId5" imgW="6235200" imgH="6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1294</Words>
  <Application>Microsoft Office PowerPoint</Application>
  <PresentationFormat>On-screen Show (4:3)</PresentationFormat>
  <Paragraphs>380</Paragraphs>
  <Slides>31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Procesos de Modelación</vt:lpstr>
      <vt:lpstr>Modelo Conceptual y Matemático</vt:lpstr>
      <vt:lpstr>Modelo Conceptual y Matematico</vt:lpstr>
      <vt:lpstr>Métodos</vt:lpstr>
      <vt:lpstr>Diferencias Finitas y Elementos Finitos</vt:lpstr>
      <vt:lpstr>Que realmente queremos resolver?</vt:lpstr>
      <vt:lpstr>Método de Diferencias Finitas</vt:lpstr>
      <vt:lpstr>Taylor Series</vt:lpstr>
      <vt:lpstr>Primera Derivada- Hacia Adelante </vt:lpstr>
      <vt:lpstr>Primera Derivada- Hacia Atras </vt:lpstr>
      <vt:lpstr>Segunda Derivada- Central</vt:lpstr>
      <vt:lpstr>Aproximación en Diferencias Finitas</vt:lpstr>
      <vt:lpstr>Grids y Discretización </vt:lpstr>
      <vt:lpstr>Grids en Tres Dimensiones</vt:lpstr>
      <vt:lpstr>Flujo en Acuífero Confinado 1-D</vt:lpstr>
      <vt:lpstr>Aproximación de Derivadas</vt:lpstr>
      <vt:lpstr>Método Explicito</vt:lpstr>
      <vt:lpstr>Método Explicito</vt:lpstr>
      <vt:lpstr>Método Explicito</vt:lpstr>
      <vt:lpstr>Resultados (Dt = 18.5 min; r = 0.48 &lt; 0.5)</vt:lpstr>
      <vt:lpstr>Resultados (Dt = 20 min; r = 0.52 &gt; 0.5)</vt:lpstr>
      <vt:lpstr>Que pasa aqui?</vt:lpstr>
      <vt:lpstr>Método Implícito</vt:lpstr>
      <vt:lpstr>Método Implícito</vt:lpstr>
      <vt:lpstr>Flujo en Estado Estable 2-D</vt:lpstr>
      <vt:lpstr>Flujo Anisotropico Heterogéneo 2-D</vt:lpstr>
      <vt:lpstr>Flujo Anisotropico Heterogéneo 2-D</vt:lpstr>
      <vt:lpstr>Problema Transitorio</vt:lpstr>
      <vt:lpstr>MODFLOW</vt:lpstr>
      <vt:lpstr>Que Simula MODFLOW?</vt:lpstr>
    </vt:vector>
  </TitlesOfParts>
  <Company>CRWR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Finite-Difference Method</dc:title>
  <dc:creator>Daene C. McKinney</dc:creator>
  <cp:lastModifiedBy>Eusebio Ingol</cp:lastModifiedBy>
  <cp:revision>282</cp:revision>
  <cp:lastPrinted>2010-01-28T13:07:57Z</cp:lastPrinted>
  <dcterms:created xsi:type="dcterms:W3CDTF">2010-02-23T13:35:30Z</dcterms:created>
  <dcterms:modified xsi:type="dcterms:W3CDTF">2013-05-10T21:45:45Z</dcterms:modified>
</cp:coreProperties>
</file>